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8" r:id="rId3"/>
    <p:sldMasterId id="2147483699" r:id="rId4"/>
  </p:sldMasterIdLst>
  <p:notesMasterIdLst>
    <p:notesMasterId r:id="rId6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Helvetica Neue" panose="02010600030101010101" charset="0"/>
      <p:regular r:id="rId77"/>
      <p:bold r:id="rId78"/>
      <p:italic r:id="rId79"/>
      <p:boldItalic r:id="rId80"/>
    </p:embeddedFont>
    <p:embeddedFont>
      <p:font typeface="Helvetica Neue Light" panose="02010600030101010101" charset="0"/>
      <p:regular r:id="rId81"/>
      <p:bold r:id="rId82"/>
      <p:italic r:id="rId83"/>
      <p:boldItalic r:id="rId84"/>
    </p:embeddedFont>
    <p:embeddedFont>
      <p:font typeface="Inconsolata" panose="02010600030101010101" charset="0"/>
      <p:regular r:id="rId85"/>
      <p:bold r:id="rId86"/>
    </p:embeddedFont>
    <p:embeddedFont>
      <p:font typeface="Roboto" panose="02010600030101010101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0B2657-BCA1-4A24-A7EE-E4DADAECBED5}">
  <a:tblStyle styleId="{DB0B2657-BCA1-4A24-A7EE-E4DADAECBE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428CCD-2C48-40D9-9C3E-9385E64D7C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font" Target="fonts/font16.fntdata"/><Relationship Id="rId89" Type="http://schemas.openxmlformats.org/officeDocument/2006/relationships/font" Target="fonts/font21.fntdata"/><Relationship Id="rId7" Type="http://schemas.openxmlformats.org/officeDocument/2006/relationships/slide" Target="slides/slide3.xml"/><Relationship Id="rId71" Type="http://schemas.openxmlformats.org/officeDocument/2006/relationships/font" Target="fonts/font3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87" Type="http://schemas.openxmlformats.org/officeDocument/2006/relationships/font" Target="fonts/font19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14.fntdata"/><Relationship Id="rId90" Type="http://schemas.openxmlformats.org/officeDocument/2006/relationships/font" Target="fonts/font2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Takeaways: More layers helps (23.7 -&gt; 25.8)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heads helps (1-8 -&gt; 24.9 -&gt; 25.8) but diminishes as heads increases. Imagine heads = dimensions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feed-forward connections helps © last row (26.2)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Takeaways: More layers helps (23.7 -&gt; 25.8)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heads helps (1-8 -&gt; 24.9 -&gt; 25.8) but diminishes as heads increases. Imagine heads = dimensions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feed-forward connections helps © last row (26.2)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Takeaways: More layers helps (23.7 -&gt; 25.8)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heads helps (1-8 -&gt; 24.9 -&gt; 25.8) but diminishes as heads increases. Imagine heads = dimensions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feed-forward connections helps © last row (26.2)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Shape 6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Shape 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Shape 6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Shape 6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Shape 6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Shape 6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729" name="Shape 7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755" name="Shape 7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760" name="Shape 7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Shape 7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457200" marR="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pic" idx="2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4437983" y="4875609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pic" idx="2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pic" idx="2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457200" marR="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pic" idx="2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pic" idx="3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4"/>
          </p:nvPr>
        </p:nvSpPr>
        <p:spPr>
          <a:xfrm>
            <a:off x="669727" y="468809"/>
            <a:ext cx="37506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892969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/>
          <a:lstStyle>
            <a:lvl1pPr marL="292100" marR="0" lvl="0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1500" marR="0" lvl="1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63600" marR="0" lvl="2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43000" marR="0" lvl="3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35100" marR="0" lvl="4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14500" marR="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06600" marR="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286000" marR="0" lvl="7" indent="-2730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78100" marR="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INSTRUCTIONS" type="tx">
  <p:cSld name="TITLE_AND_BODY">
    <p:bg>
      <p:bgPr>
        <a:solidFill>
          <a:srgbClr val="B71C1C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gway Side">
  <p:cSld name="Segway Side">
    <p:bg>
      <p:bgPr>
        <a:solidFill>
          <a:srgbClr val="0E9AAD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749153" y="-28508"/>
            <a:ext cx="7645800" cy="5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ank">
  <p:cSld name="Full Blank"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ple Light Slide">
  <p:cSld name="Sample Light Slid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lank">
  <p:cSld name="Photo blank">
    <p:bg>
      <p:bgPr>
        <a:solidFill>
          <a:srgbClr val="22222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text 1">
  <p:cSld name="Photo with text 1">
    <p:bg>
      <p:bgPr>
        <a:solidFill>
          <a:srgbClr val="22222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0" y="0"/>
            <a:ext cx="4547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text">
  <p:cSld name="Photo with text">
    <p:bg>
      <p:bgPr>
        <a:solidFill>
          <a:srgbClr val="22222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0" y="3460378"/>
            <a:ext cx="9144000" cy="168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Slide">
  <p:cSld name="Chart Slide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lide">
  <p:cSld name="Code Slide">
    <p:bg>
      <p:bgPr>
        <a:solidFill>
          <a:srgbClr val="445863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0"/>
            <a:ext cx="447600" cy="5143500"/>
          </a:xfrm>
          <a:prstGeom prst="rect">
            <a:avLst/>
          </a:prstGeom>
          <a:solidFill>
            <a:srgbClr val="FFFFFF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/>
          <p:nvPr/>
        </p:nvSpPr>
        <p:spPr>
          <a:xfrm flipH="1">
            <a:off x="508238" y="0"/>
            <a:ext cx="52500" cy="5143500"/>
          </a:xfrm>
          <a:prstGeom prst="rect">
            <a:avLst/>
          </a:prstGeom>
          <a:solidFill>
            <a:srgbClr val="FFFFFF">
              <a:alpha val="29409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">
  <p:cSld name="intro"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ple Dark Slide">
  <p:cSld name="Sample Dark Slide">
    <p:bg>
      <p:bgPr>
        <a:solidFill>
          <a:srgbClr val="44586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Avoid) Title, Subtitle, Bullets">
  <p:cSld name="(Avoid) Title, Subtitle, Bullet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745959" y="1253324"/>
            <a:ext cx="7639500" cy="3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00"/>
              <a:buFont typeface="Roboto"/>
              <a:buChar char="­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745941" y="0"/>
            <a:ext cx="53397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rgbClr val="0E9AAD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749777" y="1302421"/>
            <a:ext cx="6015900" cy="17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grpSp>
        <p:nvGrpSpPr>
          <p:cNvPr id="182" name="Shape 182"/>
          <p:cNvGrpSpPr/>
          <p:nvPr/>
        </p:nvGrpSpPr>
        <p:grpSpPr>
          <a:xfrm>
            <a:off x="776024" y="3797836"/>
            <a:ext cx="571500" cy="571500"/>
            <a:chOff x="0" y="0"/>
            <a:chExt cx="1524000" cy="1524000"/>
          </a:xfrm>
        </p:grpSpPr>
        <p:pic>
          <p:nvPicPr>
            <p:cNvPr id="183" name="Shape 18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524000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Shape 184"/>
            <p:cNvSpPr/>
            <p:nvPr/>
          </p:nvSpPr>
          <p:spPr>
            <a:xfrm>
              <a:off x="0" y="0"/>
              <a:ext cx="1524000" cy="15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44644" y="0"/>
                    <a:pt x="29277" y="5844"/>
                    <a:pt x="17561" y="17561"/>
                  </a:cubicBezTo>
                  <a:cubicBezTo>
                    <a:pt x="5844" y="29273"/>
                    <a:pt x="0" y="44638"/>
                    <a:pt x="0" y="59991"/>
                  </a:cubicBezTo>
                  <a:cubicBezTo>
                    <a:pt x="0" y="75350"/>
                    <a:pt x="5844" y="90709"/>
                    <a:pt x="17561" y="102426"/>
                  </a:cubicBezTo>
                  <a:cubicBezTo>
                    <a:pt x="40994" y="125855"/>
                    <a:pt x="79005" y="125855"/>
                    <a:pt x="102438" y="102426"/>
                  </a:cubicBezTo>
                  <a:cubicBezTo>
                    <a:pt x="114155" y="90709"/>
                    <a:pt x="120000" y="75350"/>
                    <a:pt x="120000" y="59991"/>
                  </a:cubicBezTo>
                  <a:cubicBezTo>
                    <a:pt x="120000" y="44638"/>
                    <a:pt x="114155" y="29273"/>
                    <a:pt x="102438" y="17561"/>
                  </a:cubicBezTo>
                  <a:cubicBezTo>
                    <a:pt x="90722" y="5844"/>
                    <a:pt x="75355" y="0"/>
                    <a:pt x="60000" y="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Shape 185"/>
          <p:cNvSpPr/>
          <p:nvPr/>
        </p:nvSpPr>
        <p:spPr>
          <a:xfrm>
            <a:off x="1429824" y="3914543"/>
            <a:ext cx="20019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+Rich Hyndman</a:t>
            </a:r>
            <a:endParaRPr sz="50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bg>
      <p:bgPr>
        <a:solidFill>
          <a:srgbClr val="B0BEC5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54412" y="3950481"/>
            <a:ext cx="4732200" cy="1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457200" marR="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5959" y="1253324"/>
            <a:ext cx="7639500" cy="3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500"/>
              <a:buFont typeface="Roboto"/>
              <a:buChar char="­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745941" y="0"/>
            <a:ext cx="76395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tensorflow/tensor2tensor/blob/master/tensor2tensor/layers/common_attention.py#L1264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paratist.org/se_frontend/post-punk-musician-the-kidney.html&amp;lt;/ref&amp;g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kradio.net/article/independent-music-fades-from-the-closed-drawings-out&amp;lt;/ref&amp;gt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discogs.com/artist/The+Op%C5%8Dn+&amp;amp;+Psalm&amp;lt;/ref&amp;g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scogs.com/album/6977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2tensor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research.googleblog.com/2017/06/accelerating-deep-learning-research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2tensor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8.xml"/><Relationship Id="rId5" Type="http://schemas.openxmlformats.org/officeDocument/2006/relationships/hyperlink" Target="https://github.com/tensorflow/tensor2tensor/blob/master/tensor2tensor/utils/t2t_model.py" TargetMode="External"/><Relationship Id="rId4" Type="http://schemas.openxmlformats.org/officeDocument/2006/relationships/hyperlink" Target="https://github.com/tensorflow/tensor2tensor/blob/master/tensor2tensor/data_generators/problem.py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2tensor#papers" TargetMode="External"/><Relationship Id="rId7" Type="http://schemas.openxmlformats.org/officeDocument/2006/relationships/hyperlink" Target="https://groups.google.com/forum/#!forum/tensor2tensor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gitter.im/tensor2tensor/Lobby" TargetMode="External"/><Relationship Id="rId5" Type="http://schemas.openxmlformats.org/officeDocument/2006/relationships/hyperlink" Target="https://github.com/tensorflow/tensor2tensor" TargetMode="External"/><Relationship Id="rId4" Type="http://schemas.openxmlformats.org/officeDocument/2006/relationships/hyperlink" Target="https://cloud.google.com/tpu/docs/tutorials/transformer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wkHexj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loud.google.com/blog/big-data/2018/02/cloud-poetry-training-and-hyperparameter-tuning-custom-text-models-on-cloud-ml-engine" TargetMode="External"/><Relationship Id="rId4" Type="http://schemas.openxmlformats.org/officeDocument/2006/relationships/hyperlink" Target="https://github.com/tensorflow/tensor2tenso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 idx="4294967295"/>
          </p:nvPr>
        </p:nvSpPr>
        <p:spPr>
          <a:xfrm>
            <a:off x="892975" y="863950"/>
            <a:ext cx="77574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4800"/>
              <a:t>Tensor2Tensor Transformers </a:t>
            </a:r>
            <a:r>
              <a:rPr lang="en" sz="3000"/>
              <a:t>TensorFlow for Deep Learning Research </a:t>
            </a:r>
            <a:endParaRPr sz="3000"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4294967295"/>
          </p:nvPr>
        </p:nvSpPr>
        <p:spPr>
          <a:xfrm>
            <a:off x="364675" y="3185525"/>
            <a:ext cx="86727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 Light"/>
              <a:buNone/>
            </a:pPr>
            <a:r>
              <a:rPr lang="en" sz="1900" dirty="0">
                <a:solidFill>
                  <a:schemeClr val="dk1"/>
                </a:solidFill>
              </a:rPr>
              <a:t>Based on </a:t>
            </a:r>
            <a:r>
              <a:rPr lang="en" sz="1900" i="1" dirty="0">
                <a:solidFill>
                  <a:schemeClr val="dk1"/>
                </a:solidFill>
              </a:rPr>
              <a:t>Attention Is All You Need</a:t>
            </a:r>
            <a:r>
              <a:rPr lang="en" sz="1900" dirty="0">
                <a:solidFill>
                  <a:schemeClr val="dk1"/>
                </a:solidFill>
              </a:rPr>
              <a:t> by Ashish Vaswani, Noam Shazeer, Niki Parmar, Jakob Uszkoreit, Llion Jones, Aidan N. </a:t>
            </a:r>
            <a:r>
              <a:rPr lang="en" sz="1900">
                <a:solidFill>
                  <a:schemeClr val="dk1"/>
                </a:solidFill>
              </a:rPr>
              <a:t>Gomez, Łukasz Kaiser, Illia Polosukhin and other works with Samy Bengio, Eugene Brevdo, Francois Chollet, Stephan Gouws, Nal Kalchbrenner, Ofir Nachum, Aurko Roy, Ryan Sepassi.</a:t>
            </a:r>
            <a:endParaRPr sz="9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endParaRPr sz="1900" dirty="0"/>
          </a:p>
        </p:txBody>
      </p:sp>
      <p:sp>
        <p:nvSpPr>
          <p:cNvPr id="194" name="Shape 194"/>
          <p:cNvSpPr txBox="1"/>
          <p:nvPr/>
        </p:nvSpPr>
        <p:spPr>
          <a:xfrm>
            <a:off x="2776975" y="2558650"/>
            <a:ext cx="37287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 Light"/>
              <a:buNone/>
            </a:pPr>
            <a:r>
              <a:rPr lang="en" sz="19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</a:t>
            </a:r>
            <a:r>
              <a:rPr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Łukasz Kaiser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Sentence compression with LSTMs</a:t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427300" y="1952200"/>
            <a:ext cx="8389200" cy="29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Example: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Input:	</a:t>
            </a:r>
            <a:r>
              <a:rPr lang="en" sz="1800" i="1"/>
              <a:t>State Sen. Stewart Greenleaf discusses his proposed human</a:t>
            </a:r>
            <a:endParaRPr sz="1800" i="1"/>
          </a:p>
          <a:p>
            <a:pPr marL="457200" lvl="0" indent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trafficking bill at Calvery Baptist Church in Willow Grove Thursday night.</a:t>
            </a:r>
            <a:endParaRPr sz="1800" i="1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Output:	Stewart Greenleaf discusses his human trafficking bill.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Results:						readability		informativeness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MIRA (previous best):			  </a:t>
            </a:r>
            <a:r>
              <a:rPr lang="en" sz="1800">
                <a:solidFill>
                  <a:schemeClr val="accent2"/>
                </a:solidFill>
              </a:rPr>
              <a:t>4.31			  3.55</a:t>
            </a:r>
            <a:endParaRPr sz="1800">
              <a:solidFill>
                <a:schemeClr val="accent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LSTM </a:t>
            </a:r>
            <a:r>
              <a:rPr lang="en" sz="1800">
                <a:solidFill>
                  <a:schemeClr val="dk1"/>
                </a:solidFill>
              </a:rPr>
              <a:t>[Filippova et al., 2015]</a:t>
            </a:r>
            <a:r>
              <a:rPr lang="en" sz="1800"/>
              <a:t>:	  </a:t>
            </a:r>
            <a:r>
              <a:rPr lang="en" sz="1800">
                <a:solidFill>
                  <a:schemeClr val="accent2"/>
                </a:solidFill>
              </a:rPr>
              <a:t>4.51			  3.78</a:t>
            </a:r>
            <a:endParaRPr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with LSTMs</a:t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427300" y="1952200"/>
            <a:ext cx="8491200" cy="29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Translation performance is measured in </a:t>
            </a:r>
            <a:r>
              <a:rPr lang="en" sz="1800">
                <a:solidFill>
                  <a:schemeClr val="accent2"/>
                </a:solidFill>
              </a:rPr>
              <a:t>BLEU scores</a:t>
            </a:r>
            <a:r>
              <a:rPr lang="en" sz="1800"/>
              <a:t> (higher is better, EnDe):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Phrase-Based MT:		</a:t>
            </a:r>
            <a:r>
              <a:rPr lang="en" sz="1800">
                <a:solidFill>
                  <a:schemeClr val="accent2"/>
                </a:solidFill>
              </a:rPr>
              <a:t>20.7</a:t>
            </a:r>
            <a:r>
              <a:rPr lang="en" sz="1800"/>
              <a:t>		</a:t>
            </a:r>
            <a:r>
              <a:rPr lang="en" sz="1800">
                <a:solidFill>
                  <a:schemeClr val="dk1"/>
                </a:solidFill>
              </a:rPr>
              <a:t>[Durrani et al., 2014]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Early LSTM model:		</a:t>
            </a:r>
            <a:r>
              <a:rPr lang="en" sz="1800">
                <a:solidFill>
                  <a:schemeClr val="accent2"/>
                </a:solidFill>
              </a:rPr>
              <a:t>19.4	</a:t>
            </a:r>
            <a:r>
              <a:rPr lang="en" sz="1800"/>
              <a:t>	</a:t>
            </a:r>
            <a:r>
              <a:rPr lang="en" sz="1800">
                <a:solidFill>
                  <a:schemeClr val="dk1"/>
                </a:solidFill>
              </a:rPr>
              <a:t>[Sébastien et al., 2015]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DeepAtt (large LSTM):	</a:t>
            </a:r>
            <a:r>
              <a:rPr lang="en" sz="1800">
                <a:solidFill>
                  <a:schemeClr val="accent2"/>
                </a:solidFill>
              </a:rPr>
              <a:t>20.6</a:t>
            </a:r>
            <a:r>
              <a:rPr lang="en" sz="1800"/>
              <a:t>		</a:t>
            </a:r>
            <a:r>
              <a:rPr lang="en" sz="1800">
                <a:solidFill>
                  <a:schemeClr val="dk1"/>
                </a:solidFill>
              </a:rPr>
              <a:t>[Zhou et al., 2016]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GNMT (large LSTM):		</a:t>
            </a:r>
            <a:r>
              <a:rPr lang="en" sz="1800">
                <a:solidFill>
                  <a:schemeClr val="accent2"/>
                </a:solidFill>
              </a:rPr>
              <a:t>24.9</a:t>
            </a:r>
            <a:r>
              <a:rPr lang="en" sz="1800"/>
              <a:t>		</a:t>
            </a:r>
            <a:r>
              <a:rPr lang="en" sz="1800">
                <a:solidFill>
                  <a:schemeClr val="dk1"/>
                </a:solidFill>
              </a:rPr>
              <a:t>[Wu et al., 2016]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GNMT+MoE:				</a:t>
            </a:r>
            <a:r>
              <a:rPr lang="en" sz="1800">
                <a:solidFill>
                  <a:schemeClr val="accent2"/>
                </a:solidFill>
              </a:rPr>
              <a:t>26.0</a:t>
            </a:r>
            <a:r>
              <a:rPr lang="en" sz="1800"/>
              <a:t>		</a:t>
            </a:r>
            <a:r>
              <a:rPr lang="en" sz="1800">
                <a:solidFill>
                  <a:schemeClr val="dk1"/>
                </a:solidFill>
              </a:rPr>
              <a:t>[Shazeer &amp; Mirhoseini et al., 2016]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Again, model size and tuning seem to be the decisive factor.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with LSTMs: Examples</a:t>
            </a:r>
            <a:endParaRPr/>
          </a:p>
        </p:txBody>
      </p:sp>
      <p:sp>
        <p:nvSpPr>
          <p:cNvPr id="263" name="Shape 263"/>
          <p:cNvSpPr txBox="1"/>
          <p:nvPr/>
        </p:nvSpPr>
        <p:spPr>
          <a:xfrm>
            <a:off x="427300" y="1952200"/>
            <a:ext cx="8574600" cy="29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German: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Probleme kann man niemals mit derselben Denkweise lösen, durch die sie entstanden sind.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PBMT Translate:						GNMT Translate: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 problem can be solved from			Problems can never be solved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same consciousness that			with the same way of thinking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have arisen.						that caused them.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with LSTMs: How good is it?</a:t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427300" y="1952200"/>
            <a:ext cx="8574600" cy="29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aphicFrame>
        <p:nvGraphicFramePr>
          <p:cNvPr id="270" name="Shape 270"/>
          <p:cNvGraphicFramePr/>
          <p:nvPr/>
        </p:nvGraphicFramePr>
        <p:xfrm>
          <a:off x="447550" y="227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{DB0B2657-BCA1-4A24-A7EE-E4DADAECBED5}</a:tableStyleId>
              </a:tblPr>
              <a:tblGrid>
                <a:gridCol w="19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6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95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PBMT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GNMT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Human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Relative improvement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English → Spanish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4.885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5.428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5.504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English → French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4.932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5.295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5.496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English → Chinese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4.035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4.594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4.987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Spanish → English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4.872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5.187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5.372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5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French → English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5.046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5.343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5.404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Chinese → English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3.694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4.263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4.636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1" name="Shape 271"/>
          <p:cNvSpPr txBox="1"/>
          <p:nvPr/>
        </p:nvSpPr>
        <p:spPr>
          <a:xfrm>
            <a:off x="341100" y="1817700"/>
            <a:ext cx="87768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Google Translate production data, median score by human evaluation on the scale 0-6.	       [Wu et al., ‘16]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/>
              <a:t>That was 2016. Now.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/>
              <a:t>How to generate almost anything?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2800"/>
              <a:t>Good long sequence model:</a:t>
            </a:r>
            <a:endParaRPr sz="2800"/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Has global structure and local structure </a:t>
            </a:r>
            <a:r>
              <a:rPr lang="en">
                <a:solidFill>
                  <a:srgbClr val="434343"/>
                </a:solidFill>
              </a:rPr>
              <a:t>(e.g., music)</a:t>
            </a:r>
            <a:endParaRPr>
              <a:solidFill>
                <a:srgbClr val="434343"/>
              </a:solidFill>
            </a:endParaRP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chemeClr val="dk1"/>
                </a:solidFill>
              </a:rPr>
              <a:t>Powerful enough for complex functions </a:t>
            </a:r>
            <a:r>
              <a:rPr lang="en">
                <a:solidFill>
                  <a:srgbClr val="434343"/>
                </a:solidFill>
              </a:rPr>
              <a:t>(e.g., &lt;fr&gt;&lt;en&gt;...)</a:t>
            </a:r>
            <a:endParaRPr>
              <a:solidFill>
                <a:srgbClr val="434343"/>
              </a:solidFill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Captures long-range dependencies </a:t>
            </a:r>
            <a:r>
              <a:rPr lang="en">
                <a:solidFill>
                  <a:srgbClr val="434343"/>
                </a:solidFill>
              </a:rPr>
              <a:t>(e.g., reuse a name)</a:t>
            </a:r>
            <a:endParaRPr>
              <a:solidFill>
                <a:srgbClr val="434343"/>
              </a:solidFill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Remembers rare occurrences </a:t>
            </a:r>
            <a:r>
              <a:rPr lang="en">
                <a:solidFill>
                  <a:srgbClr val="434343"/>
                </a:solidFill>
              </a:rPr>
              <a:t>(e.g., one-shot learning)</a:t>
            </a:r>
            <a:endParaRPr/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Correlates across modalities </a:t>
            </a:r>
            <a:r>
              <a:rPr lang="en">
                <a:solidFill>
                  <a:srgbClr val="434343"/>
                </a:solidFill>
              </a:rPr>
              <a:t>(e.g., image+text together)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2800"/>
              <a:t>What does a good long sequence model bring?</a:t>
            </a:r>
            <a:endParaRPr sz="2800"/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rgbClr val="38761D"/>
                </a:solidFill>
              </a:rPr>
              <a:t>Text</a:t>
            </a:r>
            <a:r>
              <a:rPr lang="en"/>
              <a:t>: a story-teller, translator if conditioned.</a:t>
            </a:r>
            <a:endParaRPr>
              <a:solidFill>
                <a:srgbClr val="434343"/>
              </a:solidFill>
            </a:endParaRPr>
          </a:p>
          <a:p>
            <a:pPr marL="457200" lvl="0" indent="-3365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rgbClr val="38761D"/>
                </a:solidFill>
              </a:rPr>
              <a:t>Image</a:t>
            </a:r>
            <a:r>
              <a:rPr lang="en">
                <a:solidFill>
                  <a:schemeClr val="dk1"/>
                </a:solidFill>
              </a:rPr>
              <a:t>: a painter, drawing tool if conditioned.</a:t>
            </a:r>
            <a:endParaRPr>
              <a:solidFill>
                <a:srgbClr val="434343"/>
              </a:solidFill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rgbClr val="38761D"/>
                </a:solidFill>
              </a:rPr>
              <a:t>Music</a:t>
            </a:r>
            <a:r>
              <a:rPr lang="en"/>
              <a:t>: a composer, companion if conditioned.</a:t>
            </a:r>
            <a:endParaRPr>
              <a:solidFill>
                <a:srgbClr val="434343"/>
              </a:solidFill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rgbClr val="38761D"/>
                </a:solidFill>
              </a:rPr>
              <a:t>Games</a:t>
            </a:r>
            <a:r>
              <a:rPr lang="en"/>
              <a:t>: a simulator, possibly changing RL techniques.</a:t>
            </a:r>
            <a:endParaRPr/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>
                <a:solidFill>
                  <a:srgbClr val="38761D"/>
                </a:solidFill>
              </a:rPr>
              <a:t>Video</a:t>
            </a:r>
            <a:r>
              <a:rPr lang="en"/>
              <a:t>: a world model, or a fake news tool?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/>
              <a:t>How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/>
              <a:t>Text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1800"/>
              <a:t>(</a:t>
            </a:r>
            <a:r>
              <a:rPr lang="en" sz="1800" i="1"/>
              <a:t>Attention is All You Need</a:t>
            </a:r>
            <a:r>
              <a:rPr lang="en" sz="1800"/>
              <a:t>)</a:t>
            </a:r>
            <a:endParaRPr sz="1800"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RNNs Everywhere</a:t>
            </a:r>
            <a:endParaRPr sz="2800"/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69727" y="7633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i="1"/>
              <a:t>Sequence to Sequence Learning with Neural Networks</a:t>
            </a:r>
            <a:endParaRPr i="1"/>
          </a:p>
          <a:p>
            <a:pPr marL="0" marR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endParaRPr i="1"/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00" y="1551526"/>
            <a:ext cx="6358276" cy="32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/>
              <a:t>Why? Some context.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2800"/>
              <a:t>Auto-Regressive </a:t>
            </a:r>
            <a:r>
              <a:rPr lang="en" sz="2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CNNs</a:t>
            </a:r>
            <a:endParaRPr sz="2800"/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69725" y="1372943"/>
            <a:ext cx="7804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WaveNet and ByteNet</a:t>
            </a:r>
            <a:endParaRPr sz="9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900" b="1"/>
          </a:p>
        </p:txBody>
      </p:sp>
      <p:pic>
        <p:nvPicPr>
          <p:cNvPr id="312" name="Shape 312" descr="wavene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25" y="2080950"/>
            <a:ext cx="4309700" cy="19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 descr="bytene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150" y="1644522"/>
            <a:ext cx="3688850" cy="28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Attention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939375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1378150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1816925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255700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2694475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3133250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3572025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939375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1378150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1816925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2255700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2694475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3133250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3572025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3" name="Shape 333"/>
          <p:cNvCxnSpPr/>
          <p:nvPr/>
        </p:nvCxnSpPr>
        <p:spPr>
          <a:xfrm rot="10800000" flipH="1">
            <a:off x="1862675" y="27684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4" name="Shape 334"/>
          <p:cNvCxnSpPr/>
          <p:nvPr/>
        </p:nvCxnSpPr>
        <p:spPr>
          <a:xfrm rot="10800000">
            <a:off x="2301450" y="2768475"/>
            <a:ext cx="0" cy="363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Shape 335"/>
          <p:cNvCxnSpPr/>
          <p:nvPr/>
        </p:nvCxnSpPr>
        <p:spPr>
          <a:xfrm rot="10800000">
            <a:off x="2301325" y="27684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" name="Shape 336"/>
          <p:cNvSpPr txBox="1"/>
          <p:nvPr/>
        </p:nvSpPr>
        <p:spPr>
          <a:xfrm>
            <a:off x="882225" y="1779625"/>
            <a:ext cx="26898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Convolution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37" name="Shape 337"/>
          <p:cNvCxnSpPr>
            <a:endCxn id="329" idx="4"/>
          </p:cNvCxnSpPr>
          <p:nvPr/>
        </p:nvCxnSpPr>
        <p:spPr>
          <a:xfrm rot="10800000" flipH="1">
            <a:off x="1423950" y="27684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" name="Shape 338"/>
          <p:cNvCxnSpPr>
            <a:endCxn id="329" idx="4"/>
          </p:cNvCxnSpPr>
          <p:nvPr/>
        </p:nvCxnSpPr>
        <p:spPr>
          <a:xfrm rot="10800000">
            <a:off x="2301450" y="27684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Shape 339"/>
          <p:cNvSpPr/>
          <p:nvPr/>
        </p:nvSpPr>
        <p:spPr>
          <a:xfrm>
            <a:off x="5066800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5505575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5944350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6383125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6821900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7260675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7699450" y="31313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5066800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5505575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5944350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6383125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6821900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7260675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7699450" y="26766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3" name="Shape 353"/>
          <p:cNvCxnSpPr/>
          <p:nvPr/>
        </p:nvCxnSpPr>
        <p:spPr>
          <a:xfrm rot="10800000" flipH="1">
            <a:off x="5990100" y="27684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Shape 354"/>
          <p:cNvCxnSpPr/>
          <p:nvPr/>
        </p:nvCxnSpPr>
        <p:spPr>
          <a:xfrm rot="10800000">
            <a:off x="6428875" y="2768475"/>
            <a:ext cx="0" cy="3630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Shape 355"/>
          <p:cNvCxnSpPr/>
          <p:nvPr/>
        </p:nvCxnSpPr>
        <p:spPr>
          <a:xfrm rot="10800000">
            <a:off x="6428750" y="27684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Shape 356"/>
          <p:cNvSpPr txBox="1"/>
          <p:nvPr/>
        </p:nvSpPr>
        <p:spPr>
          <a:xfrm>
            <a:off x="5009650" y="1779625"/>
            <a:ext cx="26898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Attention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7" name="Shape 357"/>
          <p:cNvCxnSpPr>
            <a:endCxn id="349" idx="4"/>
          </p:cNvCxnSpPr>
          <p:nvPr/>
        </p:nvCxnSpPr>
        <p:spPr>
          <a:xfrm rot="10800000" flipH="1">
            <a:off x="5551375" y="27684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Shape 358"/>
          <p:cNvCxnSpPr>
            <a:endCxn id="349" idx="4"/>
          </p:cNvCxnSpPr>
          <p:nvPr/>
        </p:nvCxnSpPr>
        <p:spPr>
          <a:xfrm rot="10800000">
            <a:off x="6428875" y="27684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Shape 359"/>
          <p:cNvCxnSpPr>
            <a:endCxn id="349" idx="4"/>
          </p:cNvCxnSpPr>
          <p:nvPr/>
        </p:nvCxnSpPr>
        <p:spPr>
          <a:xfrm rot="10800000">
            <a:off x="6428875" y="2768425"/>
            <a:ext cx="1316400" cy="3630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Shape 360"/>
          <p:cNvCxnSpPr>
            <a:endCxn id="349" idx="4"/>
          </p:cNvCxnSpPr>
          <p:nvPr/>
        </p:nvCxnSpPr>
        <p:spPr>
          <a:xfrm rot="10800000" flipH="1">
            <a:off x="5112475" y="2768425"/>
            <a:ext cx="1316400" cy="3630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311700" y="44464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Dot-Product Attention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366" name="Shape 366"/>
          <p:cNvGraphicFramePr/>
          <p:nvPr/>
        </p:nvGraphicFramePr>
        <p:xfrm>
          <a:off x="1876000" y="19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{DB0B2657-BCA1-4A24-A7EE-E4DADAECBED5}</a:tableStyleId>
              </a:tblPr>
              <a:tblGrid>
                <a:gridCol w="90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r>
                        <a:rPr lang="en" baseline="-25000"/>
                        <a:t>0</a:t>
                      </a:r>
                      <a:endParaRPr baseline="-25000"/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lang="en" baseline="-250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</a:t>
                      </a:r>
                      <a:r>
                        <a:rPr lang="en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lang="en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25" marR="91425" marT="91425" marB="91425"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</a:t>
                      </a:r>
                      <a:r>
                        <a:rPr lang="en" baseline="-25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lang="en" baseline="-25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25" marR="91425" marT="91425" marB="91425"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7" name="Shape 367"/>
          <p:cNvGraphicFramePr/>
          <p:nvPr/>
        </p:nvGraphicFramePr>
        <p:xfrm>
          <a:off x="402625" y="400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{DB0B2657-BCA1-4A24-A7EE-E4DADAECBED5}</a:tableStyleId>
              </a:tblPr>
              <a:tblGrid>
                <a:gridCol w="49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68" name="Shape 368"/>
          <p:cNvCxnSpPr/>
          <p:nvPr/>
        </p:nvCxnSpPr>
        <p:spPr>
          <a:xfrm rot="10800000" flipH="1">
            <a:off x="661325" y="2168575"/>
            <a:ext cx="1214400" cy="18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Shape 369"/>
          <p:cNvCxnSpPr/>
          <p:nvPr/>
        </p:nvCxnSpPr>
        <p:spPr>
          <a:xfrm rot="10800000" flipH="1">
            <a:off x="1145575" y="2582875"/>
            <a:ext cx="721800" cy="14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Shape 370"/>
          <p:cNvCxnSpPr/>
          <p:nvPr/>
        </p:nvCxnSpPr>
        <p:spPr>
          <a:xfrm rot="10800000" flipH="1">
            <a:off x="1615250" y="2949525"/>
            <a:ext cx="274800" cy="10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Shape 371"/>
          <p:cNvSpPr txBox="1"/>
          <p:nvPr/>
        </p:nvSpPr>
        <p:spPr>
          <a:xfrm>
            <a:off x="4456200" y="3956524"/>
            <a:ext cx="366600" cy="44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 baseline="-25000"/>
              <a:t>0</a:t>
            </a:r>
            <a:endParaRPr baseline="-25000"/>
          </a:p>
        </p:txBody>
      </p:sp>
      <p:cxnSp>
        <p:nvCxnSpPr>
          <p:cNvPr id="372" name="Shape 372"/>
          <p:cNvCxnSpPr>
            <a:stCxn id="371" idx="0"/>
            <a:endCxn id="373" idx="2"/>
          </p:cNvCxnSpPr>
          <p:nvPr/>
        </p:nvCxnSpPr>
        <p:spPr>
          <a:xfrm rot="10800000">
            <a:off x="4639500" y="3341524"/>
            <a:ext cx="0" cy="6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Shape 374"/>
          <p:cNvCxnSpPr/>
          <p:nvPr/>
        </p:nvCxnSpPr>
        <p:spPr>
          <a:xfrm rot="10800000" flipH="1">
            <a:off x="4639500" y="2293188"/>
            <a:ext cx="11400" cy="6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5" name="Shape 375"/>
          <p:cNvSpPr txBox="1"/>
          <p:nvPr/>
        </p:nvSpPr>
        <p:spPr>
          <a:xfrm>
            <a:off x="5307375" y="3956524"/>
            <a:ext cx="366600" cy="44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 baseline="-25000"/>
              <a:t>1</a:t>
            </a:r>
            <a:endParaRPr baseline="-25000"/>
          </a:p>
        </p:txBody>
      </p:sp>
      <p:cxnSp>
        <p:nvCxnSpPr>
          <p:cNvPr id="376" name="Shape 376"/>
          <p:cNvCxnSpPr>
            <a:stCxn id="375" idx="0"/>
          </p:cNvCxnSpPr>
          <p:nvPr/>
        </p:nvCxnSpPr>
        <p:spPr>
          <a:xfrm rot="10800000">
            <a:off x="5490675" y="3341524"/>
            <a:ext cx="0" cy="6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Shape 377"/>
          <p:cNvCxnSpPr/>
          <p:nvPr/>
        </p:nvCxnSpPr>
        <p:spPr>
          <a:xfrm rot="10800000" flipH="1">
            <a:off x="5490675" y="2293188"/>
            <a:ext cx="11400" cy="6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8" name="Shape 378"/>
          <p:cNvSpPr/>
          <p:nvPr/>
        </p:nvSpPr>
        <p:spPr>
          <a:xfrm>
            <a:off x="5244375" y="2875025"/>
            <a:ext cx="504000" cy="44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cxnSp>
        <p:nvCxnSpPr>
          <p:cNvPr id="379" name="Shape 379"/>
          <p:cNvCxnSpPr>
            <a:endCxn id="380" idx="1"/>
          </p:cNvCxnSpPr>
          <p:nvPr/>
        </p:nvCxnSpPr>
        <p:spPr>
          <a:xfrm>
            <a:off x="3734400" y="2560025"/>
            <a:ext cx="658800" cy="5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" name="Shape 381"/>
          <p:cNvCxnSpPr>
            <a:endCxn id="378" idx="1"/>
          </p:cNvCxnSpPr>
          <p:nvPr/>
        </p:nvCxnSpPr>
        <p:spPr>
          <a:xfrm>
            <a:off x="3734475" y="2571425"/>
            <a:ext cx="1509900" cy="5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Shape 380"/>
          <p:cNvSpPr/>
          <p:nvPr/>
        </p:nvSpPr>
        <p:spPr>
          <a:xfrm>
            <a:off x="4393200" y="2875025"/>
            <a:ext cx="504000" cy="447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275" y="1220225"/>
            <a:ext cx="4358899" cy="4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311700" y="44464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Dot-Product Attention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275" y="534425"/>
            <a:ext cx="4358899" cy="4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406350" y="1231575"/>
            <a:ext cx="75684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4"/>
              </a:rPr>
              <a:t>dot_product_attention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(q, k, v, bias, dropout_rate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image_shapes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name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make_image_summary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save_weights_to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dropout_broadcast_dims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tf.variable_scope(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name,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default_name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"dot_product_attention"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[q, k, v])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scope: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[batch, num_heads, query_length, memory_length]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logits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tf.matmul(q, k,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transpose_b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bias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logits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bias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weights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tf.nn.softmax(logits,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"attention_weights"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save_weights_to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save_weights_to[scope.name]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weights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dropping out the attention links for each of the heads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weights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common_layers.dropout_with_broadcast_dims(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weights, </a:t>
            </a:r>
            <a:r>
              <a:rPr lang="en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dropout_rate, </a:t>
            </a:r>
            <a:r>
              <a:rPr lang="en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broadcast_dims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dropout_broadcast_dims)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expert_utils.should_generate_summaries()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make_image_summary: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attention_image_summary(weights, image_shapes)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tf.matmul(weights, v)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4" name="Shape 394"/>
          <p:cNvGraphicFramePr/>
          <p:nvPr/>
        </p:nvGraphicFramePr>
        <p:xfrm>
          <a:off x="920200" y="66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{DB0B2657-BCA1-4A24-A7EE-E4DADAECBED5}</a:tableStyleId>
              </a:tblPr>
              <a:tblGrid>
                <a:gridCol w="235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Ops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Activations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8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Attention (dot-prod)</a:t>
                      </a:r>
                      <a:endParaRPr sz="18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</a:t>
                      </a:r>
                      <a:r>
                        <a:rPr lang="en" sz="2400" baseline="30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· d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</a:t>
                      </a:r>
                      <a:r>
                        <a:rPr lang="en" sz="2400" baseline="300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+ n · d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8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Attention (additive)</a:t>
                      </a:r>
                      <a:endParaRPr sz="18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</a:t>
                      </a:r>
                      <a:r>
                        <a:rPr lang="en" sz="2400" baseline="300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· d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</a:t>
                      </a:r>
                      <a:r>
                        <a:rPr lang="en" sz="2400" baseline="300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· d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Recurrent</a:t>
                      </a:r>
                      <a:endParaRPr sz="18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 · d</a:t>
                      </a:r>
                      <a:r>
                        <a:rPr lang="en" sz="2400" baseline="30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 · d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1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Convolutional </a:t>
                      </a:r>
                      <a:endParaRPr sz="18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 · d</a:t>
                      </a:r>
                      <a:r>
                        <a:rPr lang="en" sz="2400" baseline="30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 · d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5" name="Shape 395"/>
          <p:cNvSpPr txBox="1"/>
          <p:nvPr/>
        </p:nvSpPr>
        <p:spPr>
          <a:xfrm>
            <a:off x="920200" y="4169925"/>
            <a:ext cx="6234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sequence length       d = depth       k = kernel size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What’s missing from Self-Attention?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9393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3781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181692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225570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26944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31332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357202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9393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13781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181692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225570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26944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31332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357202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5" name="Shape 415"/>
          <p:cNvCxnSpPr/>
          <p:nvPr/>
        </p:nvCxnSpPr>
        <p:spPr>
          <a:xfrm rot="10800000" flipH="1">
            <a:off x="1862675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Shape 416"/>
          <p:cNvCxnSpPr/>
          <p:nvPr/>
        </p:nvCxnSpPr>
        <p:spPr>
          <a:xfrm rot="10800000">
            <a:off x="2301450" y="3835275"/>
            <a:ext cx="0" cy="363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Shape 417"/>
          <p:cNvCxnSpPr/>
          <p:nvPr/>
        </p:nvCxnSpPr>
        <p:spPr>
          <a:xfrm rot="10800000">
            <a:off x="2301325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8" name="Shape 418"/>
          <p:cNvSpPr txBox="1"/>
          <p:nvPr/>
        </p:nvSpPr>
        <p:spPr>
          <a:xfrm>
            <a:off x="882225" y="2846425"/>
            <a:ext cx="26898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Convolution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19" name="Shape 419"/>
          <p:cNvCxnSpPr>
            <a:endCxn id="411" idx="4"/>
          </p:cNvCxnSpPr>
          <p:nvPr/>
        </p:nvCxnSpPr>
        <p:spPr>
          <a:xfrm rot="10800000" flipH="1">
            <a:off x="1423950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Shape 420"/>
          <p:cNvCxnSpPr>
            <a:endCxn id="411" idx="4"/>
          </p:cNvCxnSpPr>
          <p:nvPr/>
        </p:nvCxnSpPr>
        <p:spPr>
          <a:xfrm rot="10800000">
            <a:off x="2301450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Shape 421"/>
          <p:cNvSpPr/>
          <p:nvPr/>
        </p:nvSpPr>
        <p:spPr>
          <a:xfrm>
            <a:off x="506680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55055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59443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638312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682190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72606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76994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506680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55055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59443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638312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682190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72606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76994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" name="Shape 435"/>
          <p:cNvCxnSpPr/>
          <p:nvPr/>
        </p:nvCxnSpPr>
        <p:spPr>
          <a:xfrm rot="10800000" flipH="1">
            <a:off x="5990100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Shape 436"/>
          <p:cNvCxnSpPr/>
          <p:nvPr/>
        </p:nvCxnSpPr>
        <p:spPr>
          <a:xfrm rot="10800000">
            <a:off x="6428875" y="3835275"/>
            <a:ext cx="0" cy="3630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Shape 437"/>
          <p:cNvCxnSpPr/>
          <p:nvPr/>
        </p:nvCxnSpPr>
        <p:spPr>
          <a:xfrm rot="10800000">
            <a:off x="6428750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" name="Shape 438"/>
          <p:cNvSpPr txBox="1"/>
          <p:nvPr/>
        </p:nvSpPr>
        <p:spPr>
          <a:xfrm>
            <a:off x="5009650" y="2846425"/>
            <a:ext cx="26898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Self-Attention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39" name="Shape 439"/>
          <p:cNvCxnSpPr>
            <a:endCxn id="431" idx="4"/>
          </p:cNvCxnSpPr>
          <p:nvPr/>
        </p:nvCxnSpPr>
        <p:spPr>
          <a:xfrm rot="10800000" flipH="1">
            <a:off x="5551375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Shape 440"/>
          <p:cNvCxnSpPr>
            <a:endCxn id="431" idx="4"/>
          </p:cNvCxnSpPr>
          <p:nvPr/>
        </p:nvCxnSpPr>
        <p:spPr>
          <a:xfrm rot="10800000">
            <a:off x="6428875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Shape 441"/>
          <p:cNvCxnSpPr>
            <a:endCxn id="431" idx="4"/>
          </p:cNvCxnSpPr>
          <p:nvPr/>
        </p:nvCxnSpPr>
        <p:spPr>
          <a:xfrm rot="10800000">
            <a:off x="6428875" y="3835225"/>
            <a:ext cx="1316400" cy="3630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Shape 442"/>
          <p:cNvCxnSpPr>
            <a:endCxn id="431" idx="4"/>
          </p:cNvCxnSpPr>
          <p:nvPr/>
        </p:nvCxnSpPr>
        <p:spPr>
          <a:xfrm rot="10800000" flipH="1">
            <a:off x="5112475" y="3835225"/>
            <a:ext cx="1316400" cy="3630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What’s missing from Self-Attention?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9393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13781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181692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225570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26944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31332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357202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9393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13781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181692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225570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6944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31332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357202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2" name="Shape 462"/>
          <p:cNvCxnSpPr/>
          <p:nvPr/>
        </p:nvCxnSpPr>
        <p:spPr>
          <a:xfrm rot="10800000" flipH="1">
            <a:off x="1862675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Shape 463"/>
          <p:cNvCxnSpPr/>
          <p:nvPr/>
        </p:nvCxnSpPr>
        <p:spPr>
          <a:xfrm rot="10800000">
            <a:off x="2301450" y="3835275"/>
            <a:ext cx="0" cy="363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Shape 464"/>
          <p:cNvCxnSpPr/>
          <p:nvPr/>
        </p:nvCxnSpPr>
        <p:spPr>
          <a:xfrm rot="10800000">
            <a:off x="2301325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Shape 465"/>
          <p:cNvSpPr txBox="1"/>
          <p:nvPr/>
        </p:nvSpPr>
        <p:spPr>
          <a:xfrm>
            <a:off x="882225" y="2846425"/>
            <a:ext cx="26898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Convolution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66" name="Shape 466"/>
          <p:cNvCxnSpPr>
            <a:endCxn id="458" idx="4"/>
          </p:cNvCxnSpPr>
          <p:nvPr/>
        </p:nvCxnSpPr>
        <p:spPr>
          <a:xfrm rot="10800000" flipH="1">
            <a:off x="1423950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Shape 467"/>
          <p:cNvCxnSpPr>
            <a:endCxn id="458" idx="4"/>
          </p:cNvCxnSpPr>
          <p:nvPr/>
        </p:nvCxnSpPr>
        <p:spPr>
          <a:xfrm rot="10800000">
            <a:off x="2301450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Shape 468"/>
          <p:cNvSpPr/>
          <p:nvPr/>
        </p:nvSpPr>
        <p:spPr>
          <a:xfrm>
            <a:off x="506680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55055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59443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638312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682190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72606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76994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506680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55055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59443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638312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682190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72606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76994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" name="Shape 482"/>
          <p:cNvCxnSpPr/>
          <p:nvPr/>
        </p:nvCxnSpPr>
        <p:spPr>
          <a:xfrm rot="10800000" flipH="1">
            <a:off x="5990100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3" name="Shape 483"/>
          <p:cNvCxnSpPr/>
          <p:nvPr/>
        </p:nvCxnSpPr>
        <p:spPr>
          <a:xfrm rot="10800000">
            <a:off x="6428875" y="3835275"/>
            <a:ext cx="0" cy="3630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Shape 484"/>
          <p:cNvCxnSpPr/>
          <p:nvPr/>
        </p:nvCxnSpPr>
        <p:spPr>
          <a:xfrm rot="10800000">
            <a:off x="6428750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" name="Shape 485"/>
          <p:cNvSpPr txBox="1"/>
          <p:nvPr/>
        </p:nvSpPr>
        <p:spPr>
          <a:xfrm>
            <a:off x="5009650" y="2846425"/>
            <a:ext cx="26898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Self-Attention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86" name="Shape 486"/>
          <p:cNvCxnSpPr>
            <a:endCxn id="478" idx="4"/>
          </p:cNvCxnSpPr>
          <p:nvPr/>
        </p:nvCxnSpPr>
        <p:spPr>
          <a:xfrm rot="10800000" flipH="1">
            <a:off x="5551375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Shape 487"/>
          <p:cNvCxnSpPr>
            <a:endCxn id="478" idx="4"/>
          </p:cNvCxnSpPr>
          <p:nvPr/>
        </p:nvCxnSpPr>
        <p:spPr>
          <a:xfrm rot="10800000">
            <a:off x="6428875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8" name="Shape 488"/>
          <p:cNvCxnSpPr>
            <a:endCxn id="478" idx="4"/>
          </p:cNvCxnSpPr>
          <p:nvPr/>
        </p:nvCxnSpPr>
        <p:spPr>
          <a:xfrm rot="10800000">
            <a:off x="6428875" y="3835225"/>
            <a:ext cx="1316400" cy="3630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Shape 489"/>
          <p:cNvCxnSpPr>
            <a:endCxn id="478" idx="4"/>
          </p:cNvCxnSpPr>
          <p:nvPr/>
        </p:nvCxnSpPr>
        <p:spPr>
          <a:xfrm rot="10800000" flipH="1">
            <a:off x="5112475" y="3835225"/>
            <a:ext cx="1316400" cy="3630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0" name="Shape 490"/>
          <p:cNvSpPr txBox="1"/>
          <p:nvPr/>
        </p:nvSpPr>
        <p:spPr>
          <a:xfrm>
            <a:off x="641550" y="1380125"/>
            <a:ext cx="77898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Convolution: a different linear transformation for each relative position.</a:t>
            </a:r>
            <a:b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Allows you to distinguish what information came from where.</a:t>
            </a:r>
            <a:b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Self-Attention: a weighted average :(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The Fix:  Multi-Head Attention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9393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13781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181692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225570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26944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31332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357202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9393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13781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181692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25570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26944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31332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357202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" name="Shape 510"/>
          <p:cNvCxnSpPr/>
          <p:nvPr/>
        </p:nvCxnSpPr>
        <p:spPr>
          <a:xfrm rot="10800000" flipH="1">
            <a:off x="1862675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1" name="Shape 511"/>
          <p:cNvCxnSpPr/>
          <p:nvPr/>
        </p:nvCxnSpPr>
        <p:spPr>
          <a:xfrm rot="10800000">
            <a:off x="2301450" y="3835275"/>
            <a:ext cx="0" cy="363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2" name="Shape 512"/>
          <p:cNvCxnSpPr/>
          <p:nvPr/>
        </p:nvCxnSpPr>
        <p:spPr>
          <a:xfrm rot="10800000">
            <a:off x="2301325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3" name="Shape 513"/>
          <p:cNvSpPr txBox="1"/>
          <p:nvPr/>
        </p:nvSpPr>
        <p:spPr>
          <a:xfrm>
            <a:off x="882225" y="2846425"/>
            <a:ext cx="26898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Convolution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14" name="Shape 514"/>
          <p:cNvCxnSpPr>
            <a:endCxn id="506" idx="4"/>
          </p:cNvCxnSpPr>
          <p:nvPr/>
        </p:nvCxnSpPr>
        <p:spPr>
          <a:xfrm rot="10800000" flipH="1">
            <a:off x="1423950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Shape 515"/>
          <p:cNvCxnSpPr>
            <a:endCxn id="506" idx="4"/>
          </p:cNvCxnSpPr>
          <p:nvPr/>
        </p:nvCxnSpPr>
        <p:spPr>
          <a:xfrm rot="10800000">
            <a:off x="2301450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6" name="Shape 516"/>
          <p:cNvSpPr/>
          <p:nvPr/>
        </p:nvSpPr>
        <p:spPr>
          <a:xfrm>
            <a:off x="506680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55055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59443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638312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682190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7260675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7699450" y="419817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506680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55055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59443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638312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682190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7260675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7699450" y="3743425"/>
            <a:ext cx="91500" cy="91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0" name="Shape 530"/>
          <p:cNvCxnSpPr/>
          <p:nvPr/>
        </p:nvCxnSpPr>
        <p:spPr>
          <a:xfrm rot="10800000" flipH="1">
            <a:off x="5990100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Shape 531"/>
          <p:cNvCxnSpPr/>
          <p:nvPr/>
        </p:nvCxnSpPr>
        <p:spPr>
          <a:xfrm rot="10800000">
            <a:off x="6428875" y="3835275"/>
            <a:ext cx="0" cy="363000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Shape 532"/>
          <p:cNvCxnSpPr/>
          <p:nvPr/>
        </p:nvCxnSpPr>
        <p:spPr>
          <a:xfrm rot="10800000">
            <a:off x="6428750" y="3835225"/>
            <a:ext cx="438900" cy="363000"/>
          </a:xfrm>
          <a:prstGeom prst="straightConnector1">
            <a:avLst/>
          </a:prstGeom>
          <a:noFill/>
          <a:ln w="28575" cap="flat" cmpd="sng">
            <a:solidFill>
              <a:srgbClr val="D9EAD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3" name="Shape 533"/>
          <p:cNvSpPr txBox="1"/>
          <p:nvPr/>
        </p:nvSpPr>
        <p:spPr>
          <a:xfrm>
            <a:off x="4456200" y="2846425"/>
            <a:ext cx="39753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Multi-Head Attention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34" name="Shape 534"/>
          <p:cNvCxnSpPr>
            <a:endCxn id="526" idx="4"/>
          </p:cNvCxnSpPr>
          <p:nvPr/>
        </p:nvCxnSpPr>
        <p:spPr>
          <a:xfrm rot="10800000" flipH="1">
            <a:off x="5551375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Shape 535"/>
          <p:cNvCxnSpPr>
            <a:endCxn id="526" idx="4"/>
          </p:cNvCxnSpPr>
          <p:nvPr/>
        </p:nvCxnSpPr>
        <p:spPr>
          <a:xfrm rot="10800000">
            <a:off x="6428875" y="3835225"/>
            <a:ext cx="877500" cy="3630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Shape 536"/>
          <p:cNvCxnSpPr>
            <a:endCxn id="526" idx="4"/>
          </p:cNvCxnSpPr>
          <p:nvPr/>
        </p:nvCxnSpPr>
        <p:spPr>
          <a:xfrm rot="10800000">
            <a:off x="6428875" y="3835225"/>
            <a:ext cx="1316400" cy="363000"/>
          </a:xfrm>
          <a:prstGeom prst="straightConnector1">
            <a:avLst/>
          </a:prstGeom>
          <a:noFill/>
          <a:ln w="28575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Shape 537"/>
          <p:cNvCxnSpPr>
            <a:endCxn id="526" idx="4"/>
          </p:cNvCxnSpPr>
          <p:nvPr/>
        </p:nvCxnSpPr>
        <p:spPr>
          <a:xfrm rot="10800000" flipH="1">
            <a:off x="5112475" y="3835225"/>
            <a:ext cx="1316400" cy="363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Shape 538"/>
          <p:cNvSpPr txBox="1"/>
          <p:nvPr/>
        </p:nvSpPr>
        <p:spPr>
          <a:xfrm>
            <a:off x="641550" y="1193238"/>
            <a:ext cx="7789800" cy="15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Multiple attention layers (heads) in parallel (shown by different colors)</a:t>
            </a:r>
            <a:b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Each head uses different linear transformations.</a:t>
            </a:r>
            <a:b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Different heads can learn different relationships.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The Fix:  Multi-Head Attention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44" name="Shape 544" descr="Screen Shot 2017-07-12 at 11.13.1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825" y="1147225"/>
            <a:ext cx="58224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The Fix:  Multi-Head Attention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0" name="Shape 550" descr="Screen Shot 2017-07-12 at 11.17.5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800" y="1135750"/>
            <a:ext cx="3248543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401400" y="21607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Deep Learning Quietly Revolutionized NLP (2016)</a:t>
            </a:r>
            <a:endParaRPr b="1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698" y="4717250"/>
            <a:ext cx="539301" cy="42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5" name="Shape 555"/>
          <p:cNvGraphicFramePr/>
          <p:nvPr/>
        </p:nvGraphicFramePr>
        <p:xfrm>
          <a:off x="920200" y="66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{DB0B2657-BCA1-4A24-A7EE-E4DADAECBED5}</a:tableStyleId>
              </a:tblPr>
              <a:tblGrid>
                <a:gridCol w="235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Ops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Activations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8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Multi-Head Attention</a:t>
                      </a:r>
                      <a:endParaRPr sz="18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with linear transformations.</a:t>
                      </a:r>
                      <a:endParaRPr sz="12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For each of the h heads, </a:t>
                      </a:r>
                      <a:endParaRPr sz="12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d</a:t>
                      </a:r>
                      <a:r>
                        <a:rPr lang="en" sz="1200" baseline="-25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q</a:t>
                      </a:r>
                      <a:r>
                        <a:rPr lang="en" sz="12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= d</a:t>
                      </a:r>
                      <a:r>
                        <a:rPr lang="en" sz="1200" baseline="-25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k</a:t>
                      </a:r>
                      <a:r>
                        <a:rPr lang="en" sz="12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= d</a:t>
                      </a:r>
                      <a:r>
                        <a:rPr lang="en" sz="1200" baseline="-25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v</a:t>
                      </a:r>
                      <a:r>
                        <a:rPr lang="en" sz="12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= d/h</a:t>
                      </a:r>
                      <a:endParaRPr sz="12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</a:t>
                      </a:r>
                      <a:r>
                        <a:rPr lang="en" sz="2400" baseline="30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· d + </a:t>
                      </a: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 · d</a:t>
                      </a:r>
                      <a:r>
                        <a:rPr lang="en" sz="2400" baseline="300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</a:t>
                      </a:r>
                      <a:r>
                        <a:rPr lang="en" sz="2400" baseline="300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· h + n · d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Recurrent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 · d</a:t>
                      </a:r>
                      <a:r>
                        <a:rPr lang="en" sz="2400" baseline="30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 · d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1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Convolutional 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 · d</a:t>
                      </a:r>
                      <a:r>
                        <a:rPr lang="en" sz="2400" baseline="30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 · d </a:t>
                      </a:r>
                      <a:endParaRPr sz="24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6" name="Shape 556"/>
          <p:cNvSpPr txBox="1"/>
          <p:nvPr/>
        </p:nvSpPr>
        <p:spPr>
          <a:xfrm>
            <a:off x="920200" y="4169925"/>
            <a:ext cx="6234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sequence length       d = depth       k = kernel size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Three ways of attention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2860761" y="1869914"/>
            <a:ext cx="555600" cy="543000"/>
          </a:xfrm>
          <a:prstGeom prst="rect">
            <a:avLst/>
          </a:prstGeom>
          <a:noFill/>
          <a:ln w="28575" cap="flat" cmpd="sng">
            <a:solidFill>
              <a:srgbClr val="26262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3781009" y="1869914"/>
            <a:ext cx="555600" cy="543000"/>
          </a:xfrm>
          <a:prstGeom prst="rect">
            <a:avLst/>
          </a:prstGeom>
          <a:noFill/>
          <a:ln w="28575" cap="flat" cmpd="sng">
            <a:solidFill>
              <a:srgbClr val="26262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4701257" y="1869914"/>
            <a:ext cx="555600" cy="543000"/>
          </a:xfrm>
          <a:prstGeom prst="rect">
            <a:avLst/>
          </a:prstGeom>
          <a:noFill/>
          <a:ln w="28575" cap="flat" cmpd="sng">
            <a:solidFill>
              <a:srgbClr val="26262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6099132" y="1861449"/>
            <a:ext cx="555600" cy="543000"/>
          </a:xfrm>
          <a:prstGeom prst="rect">
            <a:avLst/>
          </a:prstGeom>
          <a:noFill/>
          <a:ln w="28575" cap="flat" cmpd="sng">
            <a:solidFill>
              <a:srgbClr val="26262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Shape 566"/>
          <p:cNvSpPr txBox="1"/>
          <p:nvPr/>
        </p:nvSpPr>
        <p:spPr>
          <a:xfrm>
            <a:off x="1596125" y="2018994"/>
            <a:ext cx="12015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7" name="Shape 567"/>
          <p:cNvCxnSpPr/>
          <p:nvPr/>
        </p:nvCxnSpPr>
        <p:spPr>
          <a:xfrm rot="5400000">
            <a:off x="5328527" y="2097636"/>
            <a:ext cx="630300" cy="1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8" name="Shape 568"/>
          <p:cNvSpPr/>
          <p:nvPr/>
        </p:nvSpPr>
        <p:spPr>
          <a:xfrm flipH="1">
            <a:off x="2923841" y="1191880"/>
            <a:ext cx="3477900" cy="5118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Shape 569"/>
          <p:cNvSpPr/>
          <p:nvPr/>
        </p:nvSpPr>
        <p:spPr>
          <a:xfrm flipH="1">
            <a:off x="3872604" y="1191880"/>
            <a:ext cx="2655600" cy="5118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Shape 570"/>
          <p:cNvSpPr/>
          <p:nvPr/>
        </p:nvSpPr>
        <p:spPr>
          <a:xfrm flipH="1">
            <a:off x="4820836" y="1191880"/>
            <a:ext cx="1770600" cy="5118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377412" y="3910689"/>
            <a:ext cx="496800" cy="634500"/>
          </a:xfrm>
          <a:prstGeom prst="rect">
            <a:avLst/>
          </a:prstGeom>
          <a:noFill/>
          <a:ln w="28575" cap="flat" cmpd="sng">
            <a:solidFill>
              <a:srgbClr val="26262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1596121" y="3910689"/>
            <a:ext cx="496800" cy="634500"/>
          </a:xfrm>
          <a:prstGeom prst="rect">
            <a:avLst/>
          </a:prstGeom>
          <a:noFill/>
          <a:ln w="28575" cap="flat" cmpd="sng">
            <a:solidFill>
              <a:srgbClr val="26262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2814829" y="3910689"/>
            <a:ext cx="496800" cy="634500"/>
          </a:xfrm>
          <a:prstGeom prst="rect">
            <a:avLst/>
          </a:prstGeom>
          <a:noFill/>
          <a:ln w="28575" cap="flat" cmpd="sng">
            <a:solidFill>
              <a:srgbClr val="26262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Shape 574"/>
          <p:cNvSpPr/>
          <p:nvPr/>
        </p:nvSpPr>
        <p:spPr>
          <a:xfrm flipH="1">
            <a:off x="540959" y="3486627"/>
            <a:ext cx="2714100" cy="3681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Shape 575"/>
          <p:cNvSpPr/>
          <p:nvPr/>
        </p:nvSpPr>
        <p:spPr>
          <a:xfrm flipH="1">
            <a:off x="1898159" y="3486627"/>
            <a:ext cx="1356900" cy="3681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371353" y="3486627"/>
            <a:ext cx="1356900" cy="3681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Shape 577"/>
          <p:cNvSpPr/>
          <p:nvPr/>
        </p:nvSpPr>
        <p:spPr>
          <a:xfrm>
            <a:off x="371353" y="3486627"/>
            <a:ext cx="2770500" cy="3681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Shape 578"/>
          <p:cNvSpPr/>
          <p:nvPr/>
        </p:nvSpPr>
        <p:spPr>
          <a:xfrm flipH="1">
            <a:off x="767178" y="3532646"/>
            <a:ext cx="1074300" cy="321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1784934" y="3532646"/>
            <a:ext cx="1131000" cy="321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4774107" y="4064927"/>
            <a:ext cx="576600" cy="617400"/>
          </a:xfrm>
          <a:prstGeom prst="rect">
            <a:avLst/>
          </a:prstGeom>
          <a:noFill/>
          <a:ln w="28575" cap="flat" cmpd="sng">
            <a:solidFill>
              <a:srgbClr val="26262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6188382" y="4064927"/>
            <a:ext cx="576600" cy="617400"/>
          </a:xfrm>
          <a:prstGeom prst="rect">
            <a:avLst/>
          </a:prstGeom>
          <a:noFill/>
          <a:ln w="28575" cap="flat" cmpd="sng">
            <a:solidFill>
              <a:srgbClr val="26262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7602658" y="4064927"/>
            <a:ext cx="576600" cy="617400"/>
          </a:xfrm>
          <a:prstGeom prst="rect">
            <a:avLst/>
          </a:prstGeom>
          <a:noFill/>
          <a:ln w="28575" cap="flat" cmpd="sng">
            <a:solidFill>
              <a:srgbClr val="26262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Shape 583"/>
          <p:cNvSpPr/>
          <p:nvPr/>
        </p:nvSpPr>
        <p:spPr>
          <a:xfrm flipH="1">
            <a:off x="4701248" y="3562625"/>
            <a:ext cx="3477900" cy="447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Shape 584"/>
          <p:cNvSpPr/>
          <p:nvPr/>
        </p:nvSpPr>
        <p:spPr>
          <a:xfrm flipH="1">
            <a:off x="6536164" y="3652202"/>
            <a:ext cx="1314900" cy="3582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Shape 585"/>
          <p:cNvSpPr/>
          <p:nvPr/>
        </p:nvSpPr>
        <p:spPr>
          <a:xfrm flipH="1">
            <a:off x="5094995" y="3652202"/>
            <a:ext cx="1312500" cy="3582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Shape 586"/>
          <p:cNvSpPr txBox="1"/>
          <p:nvPr/>
        </p:nvSpPr>
        <p:spPr>
          <a:xfrm>
            <a:off x="3025600" y="2665050"/>
            <a:ext cx="3297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Attention</a:t>
            </a:r>
            <a:endParaRPr/>
          </a:p>
        </p:txBody>
      </p:sp>
      <p:sp>
        <p:nvSpPr>
          <p:cNvPr id="587" name="Shape 587"/>
          <p:cNvSpPr txBox="1"/>
          <p:nvPr/>
        </p:nvSpPr>
        <p:spPr>
          <a:xfrm>
            <a:off x="371350" y="4675650"/>
            <a:ext cx="2003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 Self-Attention</a:t>
            </a:r>
            <a:endParaRPr/>
          </a:p>
        </p:txBody>
      </p:sp>
      <p:sp>
        <p:nvSpPr>
          <p:cNvPr id="588" name="Shape 588"/>
          <p:cNvSpPr txBox="1"/>
          <p:nvPr/>
        </p:nvSpPr>
        <p:spPr>
          <a:xfrm>
            <a:off x="5049125" y="4736725"/>
            <a:ext cx="2655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MaskedDecoder Self-Attention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The Transformer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4" name="Shape 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375" y="144075"/>
            <a:ext cx="4595999" cy="487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00" y="982366"/>
            <a:ext cx="4596000" cy="406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Machine Translation Results: WMT-14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75" y="1193025"/>
            <a:ext cx="8118576" cy="364664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Shape 602"/>
          <p:cNvSpPr txBox="1"/>
          <p:nvPr/>
        </p:nvSpPr>
        <p:spPr>
          <a:xfrm>
            <a:off x="4565611" y="4322175"/>
            <a:ext cx="6606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80000"/>
                </a:solidFill>
              </a:rPr>
              <a:t>29.1</a:t>
            </a:r>
            <a:endParaRPr sz="1800" b="1">
              <a:solidFill>
                <a:srgbClr val="980000"/>
              </a:solidFill>
            </a:endParaRPr>
          </a:p>
        </p:txBody>
      </p:sp>
      <p:sp>
        <p:nvSpPr>
          <p:cNvPr id="603" name="Shape 603"/>
          <p:cNvSpPr txBox="1"/>
          <p:nvPr/>
        </p:nvSpPr>
        <p:spPr>
          <a:xfrm>
            <a:off x="5461400" y="4322175"/>
            <a:ext cx="6606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80000"/>
                </a:solidFill>
              </a:rPr>
              <a:t>41.8</a:t>
            </a:r>
            <a:endParaRPr sz="1800" b="1">
              <a:solidFill>
                <a:srgbClr val="980000"/>
              </a:solidFill>
            </a:endParaRPr>
          </a:p>
        </p:txBody>
      </p:sp>
      <p:cxnSp>
        <p:nvCxnSpPr>
          <p:cNvPr id="604" name="Shape 604"/>
          <p:cNvCxnSpPr/>
          <p:nvPr/>
        </p:nvCxnSpPr>
        <p:spPr>
          <a:xfrm rot="10800000" flipH="1">
            <a:off x="4221525" y="4370575"/>
            <a:ext cx="496200" cy="1923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Shape 605"/>
          <p:cNvCxnSpPr>
            <a:stCxn id="602" idx="3"/>
          </p:cNvCxnSpPr>
          <p:nvPr/>
        </p:nvCxnSpPr>
        <p:spPr>
          <a:xfrm rot="10800000" flipH="1">
            <a:off x="5226211" y="4379925"/>
            <a:ext cx="440700" cy="137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412" y="1094600"/>
            <a:ext cx="5759175" cy="3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Ablations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Coreference resolution (Winograd schemas)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7" name="Shape 617" descr="AttentionVis.png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1156550" y="1550250"/>
            <a:ext cx="594360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Coreference resolution (Winograd schemas)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623" name="Shape 623"/>
          <p:cNvGraphicFramePr/>
          <p:nvPr/>
        </p:nvGraphicFramePr>
        <p:xfrm>
          <a:off x="1066800" y="11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{5F428CCD-2C48-40D9-9C3E-9385E64D7C5B}</a:tableStyleId>
              </a:tblPr>
              <a:tblGrid>
                <a:gridCol w="191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Sentence</a:t>
                      </a:r>
                      <a:endParaRPr sz="1000"/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Google Translate</a:t>
                      </a:r>
                      <a:endParaRPr sz="1000"/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Transformer</a:t>
                      </a:r>
                      <a:endParaRPr sz="1000"/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cow ate the hay because it was </a:t>
                      </a:r>
                      <a:r>
                        <a:rPr lang="en" sz="1000" b="1"/>
                        <a:t>delicious</a:t>
                      </a:r>
                      <a:r>
                        <a:rPr lang="en" sz="1000"/>
                        <a:t>.</a:t>
                      </a:r>
                      <a:endParaRPr sz="1000"/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00"/>
                          </a:solidFill>
                        </a:rPr>
                        <a:t>La vache mangeait le foin parce </a:t>
                      </a:r>
                      <a:r>
                        <a:rPr lang="en" sz="1000" b="1">
                          <a:solidFill>
                            <a:srgbClr val="990000"/>
                          </a:solidFill>
                        </a:rPr>
                        <a:t>qu'elle</a:t>
                      </a:r>
                      <a:r>
                        <a:rPr lang="en" sz="1000">
                          <a:solidFill>
                            <a:srgbClr val="990000"/>
                          </a:solidFill>
                        </a:rPr>
                        <a:t> était délicieuse.</a:t>
                      </a:r>
                      <a:endParaRPr sz="1000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La vache a mangé le foin parce </a:t>
                      </a:r>
                      <a:r>
                        <a:rPr lang="en" sz="1000" b="1">
                          <a:solidFill>
                            <a:srgbClr val="38761D"/>
                          </a:solidFill>
                        </a:rPr>
                        <a:t>qu'il</a:t>
                      </a: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 était délicieux.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The cow ate the hay because it was </a:t>
                      </a:r>
                      <a:r>
                        <a:rPr lang="en" sz="1000" b="1"/>
                        <a:t>hungry</a:t>
                      </a:r>
                      <a:r>
                        <a:rPr lang="en" sz="1000"/>
                        <a:t>.</a:t>
                      </a:r>
                      <a:endParaRPr sz="1000"/>
                    </a:p>
                  </a:txBody>
                  <a:tcPr marL="63500" marR="63500" marT="63500" marB="63500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La vache mangeait le foin parce </a:t>
                      </a:r>
                      <a:r>
                        <a:rPr lang="en" sz="1000" b="1">
                          <a:solidFill>
                            <a:srgbClr val="38761D"/>
                          </a:solidFill>
                        </a:rPr>
                        <a:t>qu'elle</a:t>
                      </a: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 avait faim.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L="63500" marR="63500" marT="63500" marB="63500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La vache mangeait le foin parce </a:t>
                      </a:r>
                      <a:r>
                        <a:rPr lang="en" sz="1000" b="1">
                          <a:solidFill>
                            <a:srgbClr val="38761D"/>
                          </a:solidFill>
                        </a:rPr>
                        <a:t>qu'elle</a:t>
                      </a: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 avait faim.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L="63500" marR="63500" marT="63500" marB="63500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The women stopped drinking the wines because they were </a:t>
                      </a:r>
                      <a:r>
                        <a:rPr lang="en" sz="10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carcinogenic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.</a:t>
                      </a:r>
                      <a:endParaRPr sz="1000"/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Les femmes ont cessé de boire les vins parce </a:t>
                      </a:r>
                      <a:r>
                        <a:rPr lang="en" sz="1000" b="1">
                          <a:solidFill>
                            <a:srgbClr val="38761D"/>
                          </a:solidFill>
                        </a:rPr>
                        <a:t>qu'ils</a:t>
                      </a: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 étaient cancérogènes.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Les femmes ont cessé de boire les vins parce </a:t>
                      </a:r>
                      <a:r>
                        <a:rPr lang="en" sz="1000" b="1">
                          <a:solidFill>
                            <a:srgbClr val="38761D"/>
                          </a:solidFill>
                        </a:rPr>
                        <a:t>qu'ils</a:t>
                      </a: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 étaient cancérigènes.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The women stopped drinking the wines because they were </a:t>
                      </a:r>
                      <a:r>
                        <a:rPr lang="en" sz="10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pregnant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.</a:t>
                      </a:r>
                      <a:endParaRPr sz="1000"/>
                    </a:p>
                  </a:txBody>
                  <a:tcPr marL="63500" marR="63500" marT="63500" marB="63500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85200C"/>
                          </a:solidFill>
                        </a:rPr>
                        <a:t>Les femmes ont cessé de boire les vins parce </a:t>
                      </a:r>
                      <a:r>
                        <a:rPr lang="en" sz="1000" b="1">
                          <a:solidFill>
                            <a:srgbClr val="85200C"/>
                          </a:solidFill>
                        </a:rPr>
                        <a:t>qu'ils</a:t>
                      </a:r>
                      <a:r>
                        <a:rPr lang="en" sz="1000">
                          <a:solidFill>
                            <a:srgbClr val="85200C"/>
                          </a:solidFill>
                        </a:rPr>
                        <a:t> étaient enceintes.</a:t>
                      </a:r>
                      <a:endParaRPr sz="1000">
                        <a:solidFill>
                          <a:srgbClr val="85200C"/>
                        </a:solidFill>
                      </a:endParaRPr>
                    </a:p>
                  </a:txBody>
                  <a:tcPr marL="63500" marR="63500" marT="63500" marB="63500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Les femmes ont cessé de boire les vins parce </a:t>
                      </a:r>
                      <a:r>
                        <a:rPr lang="en" sz="1000" b="1">
                          <a:solidFill>
                            <a:srgbClr val="38761D"/>
                          </a:solidFill>
                        </a:rPr>
                        <a:t>qu'elles</a:t>
                      </a: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 étaient enceintes.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L="63500" marR="63500" marT="63500" marB="63500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The city councilmen refused the female demonstrators a permit because they </a:t>
                      </a:r>
                      <a:r>
                        <a:rPr lang="en" sz="10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advocated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violence.</a:t>
                      </a:r>
                      <a:endParaRPr sz="1000"/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00"/>
                          </a:solidFill>
                        </a:rPr>
                        <a:t>Les conseillers municipaux ont refusé aux femmes manifestantes un permis parce </a:t>
                      </a:r>
                      <a:r>
                        <a:rPr lang="en" sz="1000" b="1">
                          <a:solidFill>
                            <a:srgbClr val="990000"/>
                          </a:solidFill>
                        </a:rPr>
                        <a:t>qu'ils</a:t>
                      </a:r>
                      <a:r>
                        <a:rPr lang="en" sz="1000">
                          <a:solidFill>
                            <a:srgbClr val="990000"/>
                          </a:solidFill>
                        </a:rPr>
                        <a:t> préconisaient la violence.</a:t>
                      </a:r>
                      <a:endParaRPr sz="1000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Le conseil municipal a refusé aux manifestantes un permis parce </a:t>
                      </a:r>
                      <a:r>
                        <a:rPr lang="en" sz="1000" b="1">
                          <a:solidFill>
                            <a:srgbClr val="38761D"/>
                          </a:solidFill>
                        </a:rPr>
                        <a:t>qu'elles</a:t>
                      </a: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 prônaient la violence.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L="63500" marR="63500" marT="63500" marB="63500"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The city councilmen refused the female demonstrators a permit because they </a:t>
                      </a:r>
                      <a:r>
                        <a:rPr lang="en" sz="10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feared</a:t>
                      </a:r>
                      <a:r>
                        <a:rPr lang="en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violence.</a:t>
                      </a:r>
                      <a:endParaRPr sz="1000"/>
                    </a:p>
                  </a:txBody>
                  <a:tcPr marL="63500" marR="63500" marT="63500" marB="63500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Les conseillers municipaux ont refusé aux femmes manifestantes un permis parce </a:t>
                      </a:r>
                      <a:r>
                        <a:rPr lang="en" sz="1000" b="1">
                          <a:solidFill>
                            <a:srgbClr val="38761D"/>
                          </a:solidFill>
                        </a:rPr>
                        <a:t>qu'ils</a:t>
                      </a: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 craignaient la violence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L="63500" marR="63500" marT="63500" marB="63500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990000"/>
                          </a:solidFill>
                        </a:rPr>
                        <a:t>Le conseil municipal a refusé aux manifestantes un permis parce </a:t>
                      </a:r>
                      <a:r>
                        <a:rPr lang="en" sz="1000" b="1">
                          <a:solidFill>
                            <a:srgbClr val="990000"/>
                          </a:solidFill>
                        </a:rPr>
                        <a:t>qu'elles</a:t>
                      </a:r>
                      <a:r>
                        <a:rPr lang="en" sz="1000">
                          <a:solidFill>
                            <a:srgbClr val="990000"/>
                          </a:solidFill>
                        </a:rPr>
                        <a:t> craignaient la violence.</a:t>
                      </a:r>
                      <a:r>
                        <a:rPr lang="en" sz="1000"/>
                        <a:t>*</a:t>
                      </a:r>
                      <a:endParaRPr sz="1000"/>
                    </a:p>
                  </a:txBody>
                  <a:tcPr marL="63500" marR="63500" marT="63500" marB="63500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/>
              <a:t>Example: Language Model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1800"/>
              <a:t>(</a:t>
            </a:r>
            <a:r>
              <a:rPr lang="en" sz="1800" i="1"/>
              <a:t>Generating Wikipedia by Summarizing Long Sequences</a:t>
            </a:r>
            <a:r>
              <a:rPr lang="en" sz="1800"/>
              <a:t>)</a:t>
            </a:r>
            <a:endParaRPr sz="1800"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Mixture of Experts</a:t>
            </a:r>
            <a:endParaRPr sz="2800"/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32725" y="1372950"/>
            <a:ext cx="84498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gating instead of a feed-forward layer: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400" y="1704328"/>
            <a:ext cx="3661200" cy="29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25200" cy="3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Long Text Generation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Generating entire Wikipedia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articles by summarizing top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search results and references.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(Memory-Compressed Attn.)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453" y="0"/>
            <a:ext cx="38746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NLP tasks are we talking about?</a:t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427300" y="1952200"/>
            <a:ext cx="8296500" cy="27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Part Of Speech Tagging	  </a:t>
            </a:r>
            <a:r>
              <a:rPr lang="en" sz="1800">
                <a:solidFill>
                  <a:schemeClr val="dk1"/>
                </a:solidFill>
              </a:rPr>
              <a:t>Assign part-of-speech to each word.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Parsing					  </a:t>
            </a:r>
            <a:r>
              <a:rPr lang="en" sz="1800">
                <a:solidFill>
                  <a:schemeClr val="dk1"/>
                </a:solidFill>
              </a:rPr>
              <a:t>Create a grammar tree given a sentence.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Named Entity Recognition	  </a:t>
            </a:r>
            <a:r>
              <a:rPr lang="en" sz="1800">
                <a:solidFill>
                  <a:schemeClr val="dk1"/>
                </a:solidFill>
              </a:rPr>
              <a:t>Recognize people, places, etc. in a sentence.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Language Modeling		  </a:t>
            </a:r>
            <a:r>
              <a:rPr lang="en" sz="1800">
                <a:solidFill>
                  <a:schemeClr val="dk1"/>
                </a:solidFill>
              </a:rPr>
              <a:t>Generate natural sentences.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Translation				  </a:t>
            </a:r>
            <a:r>
              <a:rPr lang="en" sz="1800">
                <a:solidFill>
                  <a:schemeClr val="dk1"/>
                </a:solidFill>
              </a:rPr>
              <a:t>Translate a sentence into another language.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Sentence Compression	  </a:t>
            </a:r>
            <a:r>
              <a:rPr lang="en" sz="1800">
                <a:solidFill>
                  <a:schemeClr val="dk1"/>
                </a:solidFill>
              </a:rPr>
              <a:t>Remove words to summarize a sentence.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Abstractive Summarization	  </a:t>
            </a:r>
            <a:r>
              <a:rPr lang="en" sz="1800">
                <a:solidFill>
                  <a:schemeClr val="dk1"/>
                </a:solidFill>
              </a:rPr>
              <a:t>Summarize a paragraph in new words.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Question Answering		  </a:t>
            </a:r>
            <a:r>
              <a:rPr lang="en" sz="1800">
                <a:solidFill>
                  <a:schemeClr val="dk1"/>
                </a:solidFill>
              </a:rPr>
              <a:t>Answer a question, maybe given a passage.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….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876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'''The Transformer'''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are a Japanese [[hardcore punk]] band.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==Early years==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band was formed in 1968, during the height of Japanese music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history. Among the legendary [[Japanese people|Japanese]] composers of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[Japanese lyrics], they prominently exemplified Motohiro Oda's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especially tasty lyrics and psychedelic intention. Michio was a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longtime member of the every Sunday night band PSM. His alluring was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of such importance as being the man who ignored the already successful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 and that he municipal makeup whose parents were&amp;amp;nbsp;– the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band was called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Jenei.&amp;lt;ref&amp;gt;</a:t>
            </a:r>
            <a:r>
              <a:rPr lang="en" sz="10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http://www.separatist.org/se_frontend/post-punk-musician-the-kidney.html&amp;lt;/ref&amp;gt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a young age the band was very close, thus opting to pioneer what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 a young age the band was very close, thus opting to pioneer what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had actually begun as a more manageable core hardcore punk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band.&amp;lt;ref&amp;gt;</a:t>
            </a:r>
            <a:r>
              <a:rPr lang="en" sz="10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http://www.talkradio.net/article/independent-music-fades-from-the-closed-drawings-out&amp;lt;/ref&amp;gt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==History==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===Born from the heavy metal revolution===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1977 the self-proclaimed King of Tesponsors, [[Joe Lus: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It was somewhere... it was just a guile ... taking this song to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Broadway. It was the first record I ever heard on A.M., After some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opposition I received at the hands of Parsons, and in the follow-up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notes myself.&amp;lt;ref&amp;gt;</a:t>
            </a:r>
            <a:r>
              <a:rPr lang="en" sz="10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http://www.discogs.com/artist/The+Op%C5%8Dn+&amp;amp;+Psalm&amp;lt;/ref&amp;gt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band cut their first record album titled ''Transformed, furthered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Font typeface="Helvetica Neue Light"/>
              <a:buNone/>
            </a:pP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band cut their first record album titled ''Transformed, furthered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extended Extended'',&amp;lt;ref&amp;gt;[</a:t>
            </a:r>
            <a:r>
              <a:rPr lang="en" sz="10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https://www.discogs.com/album/69771</a:t>
            </a:r>
            <a:endParaRPr sz="1000" u="sng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MC – Transformed EP (CDR) by The Moondrawn – EMI, 1994]&amp;lt;/ref&amp;gt;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in 1978 the official band line-up of the three-piece pop-punk-rock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band TEEM. They generally played around [[Japan]], growing from the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Top 40 standard.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===1981-2010: The band to break away===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 1 January 1981 bassist Michio Kono, and the members of the original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line-up emerged. Niji Fukune and his [[Head poet|Head]] band (now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guitarist) Kazuya Kouda left the band in the hands of the band at the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May 28, 1981, benefit season of [[Led Zeppelin]]'s Marmarin building.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June 1987, Kono joined the band as a full-time drummer, playing a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Font typeface="Helvetica Neue Light"/>
              <a:buNone/>
            </a:pP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few nights in a 4 or 5 hour stint with [[D-beat]]. Kono played through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mid-1950s, at Shinlie, continued to play concerts with drummers in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Ibis, Cor, and a few at the Leo Somu Studio in Japan. In 1987, Kono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recruited new bassist Michio Kono and drummer Ayaka Kurobe as drummer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band. Kono played trumpet with supplement music with Saint Etienne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a drummer. Over the next few years Kono played as drummer and would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get many alumni news invitations to the bands' ''Toys Beach'' section.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1999 he joined the [[CT-182]].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His successor was Barrie Bell on a cover of [[Jethro Tull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(band)|Jethro Tull]]'s original 1967 hit &amp;quot;Back Home&amp;quot; (last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appearance was in Jethro), with whom he shares a name.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===2010 – present: The band to split===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2006 the band split up and the remaining members reformed under the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name Starmirror, with Kono in tears,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 ….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en" sz="1000">
                <a:solidFill>
                  <a:srgbClr val="3876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''''The Transformer'''''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 a [[book]] by British [[illuminatist]]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[[Herman Muirhead]], set in a post-apocalyptic world that border on a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mysterious alien known as the &amp;quot;Transformer Planet&amp;quot; which is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his trademark to save Earth. The book is about 25 years old, and it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contains forty-one different demographic models of the human race, as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the cases of two fictional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''groups'',&amp;amp;nbsp;''[[Robtobeau]]''&amp;amp;nbsp;&amp;quot;Richard&amp;quot;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&amp;quot;The Transformers Planet&amp;quot;.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 Summary ==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book benefits on the [[3-D film|3-D film]], taking his one-third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of the world's pure &amp;quot;answer&amp;quot; and gas age from 30 to 70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within its confines.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book covers the world of the world of [[Area 51|Binoculars]] from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around the worlds of Earth. It is judged by the ability of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[[telepathy|telepaths]] and [[television]], and provides color, line,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end-to-end observational work.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 Light"/>
              <a:buNone/>
            </a:pP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end-to-end observational work.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make the book up and document the recoverable quantum states of the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universe, in order to inspire a generation that fantasy producing a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tele-recording-offering machine is ideal. To make portions of this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universe home, he recreates the rostrum obstacle-oriented framework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Minou.&amp;lt;ref&amp;gt;http://www.rewunting.net/voir/BestatNew/2007/press/Story.html)&amp;lt;/ref&amp;gt;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 ''The Transformer''==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book was the first on a [[Random Access Album|re-issue]] since its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original version of ''[[Robtobeau]]'', despite the band naming itself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&amp;quot;Transformer Planet&amp;quot; in the book.&amp;lt;ref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name=prweb-the-1985&amp;gt;{{cite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web|url=http://www.prnewswire.co.uk/cgi/news/release?id=9010884|title=''The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Transformer''|publisher=www.prnewswire.co.uk|date=|accessdate=2012-04-25}}&amp;lt;/ref&amp;gt;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Today, &amp;quot;[[The Transformers Planet]]&amp;quot; is played entirely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open-ended, there are more than just the four previously separate only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bands. A number of its groups will live on one abandoned volcano in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North America,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 Light"/>
              <a:buNone/>
            </a:pP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===Conceptual ''The Transformer'' universe===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Principals a setting-man named “The Supercongo Planet,” who is a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naturalistic device transferring voice and humour from ''The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Transformer Planet,'' whose two vice-maks appear often in this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universe existence, and what the project in general are trying to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highlight many societal institutions. Because of the way that the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corporation has made it, loneliness, confidence, research and renting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 these universes are difficult to organise without the bands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creating their own universe. The scientist is none other than a singer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musician. Power plants are not only problematic, but if they want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programmed them to create and perform the world's first Broadcast of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itself once the universe started, but deliberately Acta Biological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Station, db.us and BB on ''The Transformer Planet'', ''The Transformer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Planet'', aren't other things Scheduled for.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 Light"/>
              <a:buNone/>
            </a:pP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:&amp;lt;blockquote&amp;gt;A man called Dick Latanii Bartow, known the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greatest radio dot Wonderland administrator at influential arrangers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a craze over the complex World of Biological Predacial Engineer in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Rodel bringing Earth into a 'sortjob' with fans. During this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'Socpurportedly Human', Conspiracy was being released to the world as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Baron Maadia on planet Nature. A world-renowned scientist named Julia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Samur is able to cosmouncish society and run for it - except us who is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 and he is before talking this entire T100 before Cell physiologist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Cygnets. Also, the hypnotic Mr. Mattei arrived, so it is Mischief who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over-manages for himself - but a rising duplicate of Phil Rideout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makes it almost affable.  There is plenty of people at work to make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 of it and animal allies out of politics. But Someday in 1964, when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were around, we were steadfast against the one man's machine and he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did an amazing job at the toe of the mysterious...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Mr. Suki who is an engineering desk lecturer at the University of}}}}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…………….</a:t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Font typeface="Helvetica Neue Light"/>
              <a:buNone/>
            </a:pP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/>
              <a:t>Images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1800"/>
              <a:t>(</a:t>
            </a:r>
            <a:r>
              <a:rPr lang="en" sz="1800" i="1"/>
              <a:t>Image Transformer</a:t>
            </a:r>
            <a:r>
              <a:rPr lang="en" sz="1800"/>
              <a:t>)</a:t>
            </a:r>
            <a:endParaRPr sz="1800"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Image Generation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1675"/>
            <a:ext cx="4914900" cy="3238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3" name="Shape 693"/>
          <p:cNvGraphicFramePr/>
          <p:nvPr/>
        </p:nvGraphicFramePr>
        <p:xfrm>
          <a:off x="5348275" y="153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{DB0B2657-BCA1-4A24-A7EE-E4DADAECBED5}</a:tableStyleId>
              </a:tblPr>
              <a:tblGrid>
                <a:gridCol w="192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Type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% unrecognized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(max = 50%)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4.0%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Superresolution GAN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(Garcia’16)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8.5%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PixelRecursive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(Dahl et al., 2017)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 Transformer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36.9%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deep learning solve these tasks?</a:t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427300" y="1799800"/>
            <a:ext cx="8296500" cy="27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Inputs and outputs have variable size, how can neural networks handle it?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Recurrent Neural Networks</a:t>
            </a:r>
            <a:r>
              <a:rPr lang="en" sz="1800"/>
              <a:t> can do it, but how do we train them?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Long Short-Term Memory</a:t>
            </a:r>
            <a:r>
              <a:rPr lang="en" sz="1800"/>
              <a:t> </a:t>
            </a:r>
            <a:r>
              <a:rPr lang="en" sz="1800">
                <a:solidFill>
                  <a:schemeClr val="dk1"/>
                </a:solidFill>
              </a:rPr>
              <a:t>[Hochreiter et al., 1997]</a:t>
            </a:r>
            <a:r>
              <a:rPr lang="en" sz="1800"/>
              <a:t>, but how to compose it?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Encoder-Decoder</a:t>
            </a:r>
            <a:r>
              <a:rPr lang="en" sz="1800"/>
              <a:t> (sequence-to-sequence) architectures</a:t>
            </a:r>
            <a:endParaRPr sz="1800"/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[Sutskever et al., 2014; Bahdanau et al., 2014; Cho et al., 2014]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18" name="Shape 218"/>
          <p:cNvGrpSpPr/>
          <p:nvPr/>
        </p:nvGrpSpPr>
        <p:grpSpPr>
          <a:xfrm>
            <a:off x="1039050" y="3534700"/>
            <a:ext cx="7087801" cy="1565025"/>
            <a:chOff x="1410025" y="3629075"/>
            <a:chExt cx="7087801" cy="1565025"/>
          </a:xfrm>
        </p:grpSpPr>
        <p:pic>
          <p:nvPicPr>
            <p:cNvPr id="219" name="Shape 2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0025" y="3629075"/>
              <a:ext cx="7087801" cy="1565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0" name="Shape 220"/>
            <p:cNvCxnSpPr/>
            <p:nvPr/>
          </p:nvCxnSpPr>
          <p:spPr>
            <a:xfrm>
              <a:off x="4043025" y="3943050"/>
              <a:ext cx="0" cy="10062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How about GANs?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" sz="1800" i="1">
                <a:latin typeface="Helvetica Neue"/>
                <a:ea typeface="Helvetica Neue"/>
                <a:cs typeface="Helvetica Neue"/>
                <a:sym typeface="Helvetica Neue"/>
              </a:rPr>
              <a:t>Are GANs Created Equal? A Large-Scale Study)</a:t>
            </a:r>
            <a:endParaRPr sz="1800"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9" name="Shape 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625" y="1257300"/>
            <a:ext cx="64674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402350" y="1629550"/>
            <a:ext cx="17904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1: Variance</a:t>
            </a:r>
            <a:endParaRPr/>
          </a:p>
        </p:txBody>
      </p:sp>
      <p:pic>
        <p:nvPicPr>
          <p:cNvPr id="701" name="Shape 7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050" y="3456900"/>
            <a:ext cx="30670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/>
        </p:nvSpPr>
        <p:spPr>
          <a:xfrm>
            <a:off x="402350" y="3686950"/>
            <a:ext cx="38292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2: Even best models are not great: </a:t>
            </a:r>
            <a:endParaRPr/>
          </a:p>
        </p:txBody>
      </p:sp>
      <p:sp>
        <p:nvSpPr>
          <p:cNvPr id="703" name="Shape 703"/>
          <p:cNvSpPr txBox="1"/>
          <p:nvPr/>
        </p:nvSpPr>
        <p:spPr>
          <a:xfrm>
            <a:off x="5249900" y="4633850"/>
            <a:ext cx="21663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Transformer: </a:t>
            </a:r>
            <a:r>
              <a:rPr lang="en">
                <a:solidFill>
                  <a:srgbClr val="38761D"/>
                </a:solidFill>
              </a:rPr>
              <a:t>36.6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/>
              <a:t>Multiple Modalities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1800"/>
              <a:t>(</a:t>
            </a:r>
            <a:r>
              <a:rPr lang="en" sz="1800" i="1"/>
              <a:t>One Model to Learn Them All</a:t>
            </a:r>
            <a:r>
              <a:rPr lang="en" sz="1800"/>
              <a:t>)</a:t>
            </a:r>
            <a:endParaRPr sz="1800"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Multiple Modalities: MultiModel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14" name="Shape 714" descr="imag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775" y="1082800"/>
            <a:ext cx="6331952" cy="39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2800"/>
              <a:t>MultiModel</a:t>
            </a:r>
            <a:endParaRPr sz="2800"/>
          </a:p>
        </p:txBody>
      </p:sp>
      <p:sp>
        <p:nvSpPr>
          <p:cNvPr id="720" name="Shape 720"/>
          <p:cNvSpPr txBox="1">
            <a:spLocks noGrp="1"/>
          </p:cNvSpPr>
          <p:nvPr>
            <p:ph type="body" idx="1"/>
          </p:nvPr>
        </p:nvSpPr>
        <p:spPr>
          <a:xfrm>
            <a:off x="669725" y="1372950"/>
            <a:ext cx="8028000" cy="29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Trained on 8 tasks (4 WMT, ImageNet, COCO, WSJ, PTB)</a:t>
            </a:r>
            <a:endParaRPr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Images still like convolutions (pure attention doesn’t work)</a:t>
            </a:r>
            <a:endParaRPr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Modalities: down-stride and up-stride images, embed text</a:t>
            </a:r>
            <a:endParaRPr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Architecture: convolutional encoder, transformer decoder</a:t>
            </a:r>
            <a:endParaRPr/>
          </a:p>
          <a:p>
            <a:pPr marL="914400" marR="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Convolution FF improves attention on many large tasks</a:t>
            </a:r>
            <a:endParaRPr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Capacity: use Mixture-of-Experts as feed-forward layers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"/>
              <a:t>How comes ImageNet improves PTB results?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 sz="2800"/>
              <a:t>MultiModel: 4 WMT, ImageNet, COCO, WSJ, PTB</a:t>
            </a:r>
            <a:endParaRPr sz="2800"/>
          </a:p>
        </p:txBody>
      </p:sp>
      <p:pic>
        <p:nvPicPr>
          <p:cNvPr id="726" name="Shape 726" descr="image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25" y="1512224"/>
            <a:ext cx="7503876" cy="31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Shape 731"/>
          <p:cNvPicPr preferRelativeResize="0"/>
          <p:nvPr/>
        </p:nvPicPr>
        <p:blipFill rotWithShape="1">
          <a:blip r:embed="rId3">
            <a:alphaModFix/>
          </a:blip>
          <a:srcRect l="12190" r="10115"/>
          <a:stretch/>
        </p:blipFill>
        <p:spPr>
          <a:xfrm>
            <a:off x="0" y="0"/>
            <a:ext cx="91440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 txBox="1">
            <a:spLocks noGrp="1"/>
          </p:cNvSpPr>
          <p:nvPr>
            <p:ph type="title" idx="4294967295"/>
          </p:nvPr>
        </p:nvSpPr>
        <p:spPr>
          <a:xfrm>
            <a:off x="626456" y="2521134"/>
            <a:ext cx="7645800" cy="20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Font typeface="Roboto"/>
              <a:buNone/>
            </a:pPr>
            <a:r>
              <a:rPr lang="en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Tensor2Tensor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445863"/>
              </a:buClr>
              <a:buFont typeface="Roboto"/>
              <a:buNone/>
            </a:pP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29409"/>
          </a:srgbClr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/>
        </p:nvSpPr>
        <p:spPr>
          <a:xfrm>
            <a:off x="640463" y="652331"/>
            <a:ext cx="7618800" cy="4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45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Tensor2Tensor</a:t>
            </a:r>
            <a:endParaRPr sz="45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2300" u="sng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Tensor2Tensor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(T2T) is a library of deep learning models and datasets designed to make deep learning more accessible </a:t>
            </a:r>
            <a:r>
              <a:rPr lang="en" sz="2300" u="sng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accelerate ML research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2349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45863"/>
              </a:buClr>
              <a:buSzPts val="2300"/>
              <a:buFont typeface="Roboto"/>
              <a:buChar char="●"/>
            </a:pPr>
            <a:r>
              <a:rPr lang="en" sz="23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Datasets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: ImageNet, CIFAR, MNIST, Coco, WMT,  LM1B, ...</a:t>
            </a: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234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2300"/>
              <a:buFont typeface="Roboto"/>
              <a:buChar char="●"/>
            </a:pPr>
            <a:r>
              <a:rPr lang="en" sz="23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Models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: ResNet, RevNet, ShakeShake, Xception, SliceNet, Transformer, ByteNet, Neural GPU, LSTM, ...</a:t>
            </a: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234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2300"/>
              <a:buFont typeface="Roboto"/>
              <a:buChar char="●"/>
            </a:pPr>
            <a:r>
              <a:rPr lang="en" sz="23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: cloud training, hyperparameter tuning, TPU, ...</a:t>
            </a: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29409"/>
          </a:srgbClr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/>
        </p:nvSpPr>
        <p:spPr>
          <a:xfrm>
            <a:off x="640463" y="652331"/>
            <a:ext cx="7618800" cy="4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45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Tensor2Tensor Code (</a:t>
            </a:r>
            <a:r>
              <a:rPr lang="en" sz="4500" u="sng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</a:t>
            </a:r>
            <a:r>
              <a:rPr lang="en" sz="45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5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2349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5863"/>
              </a:buClr>
              <a:buSzPts val="2300"/>
              <a:buFont typeface="Roboto"/>
              <a:buChar char="●"/>
            </a:pPr>
            <a:r>
              <a:rPr lang="en" sz="23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data_generators/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: datasets, must subclass </a:t>
            </a:r>
            <a:r>
              <a:rPr lang="en" sz="2300" u="sng">
                <a:solidFill>
                  <a:srgbClr val="F6911E"/>
                </a:solidFill>
                <a:latin typeface="Inconsolata"/>
                <a:ea typeface="Inconsolata"/>
                <a:cs typeface="Inconsolata"/>
                <a:sym typeface="Inconsolata"/>
                <a:hlinkClick r:id="rId4"/>
              </a:rPr>
              <a:t>Problem</a:t>
            </a:r>
            <a:endParaRPr sz="2300">
              <a:solidFill>
                <a:srgbClr val="F6911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177800" lvl="0" indent="-234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2300"/>
              <a:buFont typeface="Roboto"/>
              <a:buChar char="●"/>
            </a:pPr>
            <a:r>
              <a:rPr lang="en" sz="23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models/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: models, must subclass </a:t>
            </a:r>
            <a:r>
              <a:rPr lang="en" sz="2300" u="sng">
                <a:solidFill>
                  <a:srgbClr val="F6911E"/>
                </a:solidFill>
                <a:latin typeface="Inconsolata"/>
                <a:ea typeface="Inconsolata"/>
                <a:cs typeface="Inconsolata"/>
                <a:sym typeface="Inconsolata"/>
                <a:hlinkClick r:id="rId5"/>
              </a:rPr>
              <a:t>T2TModel</a:t>
            </a:r>
            <a:endParaRPr sz="2300">
              <a:solidFill>
                <a:srgbClr val="F6911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177800" lvl="0" indent="-234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2300"/>
              <a:buFont typeface="Roboto"/>
              <a:buChar char="●"/>
            </a:pPr>
            <a:r>
              <a:rPr lang="en" sz="23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utils/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, </a:t>
            </a:r>
            <a:r>
              <a:rPr lang="en" sz="23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bin/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, etc. : utilities, binaries, cloud helpers, …</a:t>
            </a: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5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pip install tensor2tensor &amp;&amp; t2t-trainer \</a:t>
            </a:r>
            <a:endParaRPr sz="15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5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  --generate_data --data_dir=~/t2t_data --output_dir=~/t2t_train/mnist \</a:t>
            </a:r>
            <a:endParaRPr sz="15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5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  --problems=image_mnist --model=shake_shake --hparams_set=shake_shake_quick \</a:t>
            </a:r>
            <a:endParaRPr sz="15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5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  --train_steps=1000 --eval_steps=100</a:t>
            </a:r>
            <a:endParaRPr sz="15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863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/>
        </p:nvSpPr>
        <p:spPr>
          <a:xfrm>
            <a:off x="767353" y="663975"/>
            <a:ext cx="7845000" cy="3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Tensor2Tensor Problem </a:t>
            </a:r>
            <a:r>
              <a:rPr lang="en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 sz="4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15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500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@registry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register_problem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500">
                <a:solidFill>
                  <a:srgbClr val="57BB8A"/>
                </a:solidFill>
                <a:latin typeface="Inconsolata"/>
                <a:ea typeface="Inconsolata"/>
                <a:cs typeface="Inconsolata"/>
                <a:sym typeface="Inconsolata"/>
              </a:rPr>
              <a:t>"wmt_ende_tokens_8k"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class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FF8A65"/>
                </a:solidFill>
                <a:latin typeface="Inconsolata"/>
                <a:ea typeface="Inconsolata"/>
                <a:cs typeface="Inconsolata"/>
                <a:sym typeface="Inconsolata"/>
              </a:rPr>
              <a:t>WMTEnDeTokens8k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500">
                <a:solidFill>
                  <a:srgbClr val="FF8A65"/>
                </a:solidFill>
                <a:latin typeface="Inconsolata"/>
                <a:ea typeface="Inconsolata"/>
                <a:cs typeface="Inconsolata"/>
                <a:sym typeface="Inconsolata"/>
              </a:rPr>
              <a:t>WMTProblem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):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1500">
                <a:solidFill>
                  <a:srgbClr val="57BB8A"/>
                </a:solidFill>
                <a:latin typeface="Inconsolata"/>
                <a:ea typeface="Inconsolata"/>
                <a:cs typeface="Inconsolata"/>
                <a:sym typeface="Inconsolata"/>
              </a:rPr>
              <a:t>"""Problem spec for WMT En-De translation."""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1500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@property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def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targeted_vocab_size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self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):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return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**</a:t>
            </a:r>
            <a:r>
              <a:rPr lang="en" sz="1500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13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1500">
                <a:solidFill>
                  <a:srgbClr val="AAAAAA"/>
                </a:solidFill>
                <a:latin typeface="Inconsolata"/>
                <a:ea typeface="Inconsolata"/>
                <a:cs typeface="Inconsolata"/>
                <a:sym typeface="Inconsolata"/>
              </a:rPr>
              <a:t># 8192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def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train_generator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self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data_dir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tmp_dir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train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):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yield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{“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inputs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”: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[</a:t>
            </a:r>
            <a:r>
              <a:rPr lang="en" sz="1500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1500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],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targets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”: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[</a:t>
            </a:r>
            <a:r>
              <a:rPr lang="en" sz="1500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]}</a:t>
            </a:r>
            <a:endParaRPr sz="1900"/>
          </a:p>
        </p:txBody>
      </p:sp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863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/>
        </p:nvSpPr>
        <p:spPr>
          <a:xfrm>
            <a:off x="767353" y="663975"/>
            <a:ext cx="7798200" cy="3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Tensor2Tensor Model </a:t>
            </a:r>
            <a:r>
              <a:rPr lang="en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 sz="4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def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bytenet_internal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inputs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targets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hparams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):</a:t>
            </a:r>
            <a:endParaRPr sz="1500">
              <a:solidFill>
                <a:srgbClr val="A3A3A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x = tf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layers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conv2d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inputs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hparams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hidden_size, </a:t>
            </a:r>
            <a:r>
              <a:rPr lang="en" sz="1500">
                <a:solidFill>
                  <a:srgbClr val="57BB8A"/>
                </a:solidFill>
                <a:latin typeface="Inconsolata"/>
                <a:ea typeface="Inconsolata"/>
                <a:cs typeface="Inconsolata"/>
                <a:sym typeface="Inconsolata"/>
              </a:rPr>
              <a:t>"layer1"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1500">
                <a:solidFill>
                  <a:srgbClr val="AAAAAA"/>
                </a:solidFill>
                <a:latin typeface="Inconsolata"/>
                <a:ea typeface="Inconsolata"/>
                <a:cs typeface="Inconsolata"/>
                <a:sym typeface="Inconsolata"/>
              </a:rPr>
              <a:t># process more ...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return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x</a:t>
            </a:r>
            <a:endParaRPr sz="1500">
              <a:solidFill>
                <a:srgbClr val="A3A3A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1500">
              <a:solidFill>
                <a:srgbClr val="F4B4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500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@registry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register_model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class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FF8A65"/>
                </a:solidFill>
                <a:latin typeface="Inconsolata"/>
                <a:ea typeface="Inconsolata"/>
                <a:cs typeface="Inconsolata"/>
                <a:sym typeface="Inconsolata"/>
              </a:rPr>
              <a:t>ByteNet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t2t_model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T2TModel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):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def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body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self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features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):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return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bytenet_internal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b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    features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[</a:t>
            </a:r>
            <a:r>
              <a:rPr lang="en" sz="1500">
                <a:solidFill>
                  <a:srgbClr val="57BB8A"/>
                </a:solidFill>
                <a:latin typeface="Inconsolata"/>
                <a:ea typeface="Inconsolata"/>
                <a:cs typeface="Inconsolata"/>
                <a:sym typeface="Inconsolata"/>
              </a:rPr>
              <a:t>"inputs"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],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features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[</a:t>
            </a:r>
            <a:r>
              <a:rPr lang="en" sz="1500">
                <a:solidFill>
                  <a:srgbClr val="57BB8A"/>
                </a:solidFill>
                <a:latin typeface="Inconsolata"/>
                <a:ea typeface="Inconsolata"/>
                <a:cs typeface="Inconsolata"/>
                <a:sym typeface="Inconsolata"/>
              </a:rPr>
              <a:t>"targets"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],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7BAAF7"/>
                </a:solidFill>
                <a:latin typeface="Inconsolata"/>
                <a:ea typeface="Inconsolata"/>
                <a:cs typeface="Inconsolata"/>
                <a:sym typeface="Inconsolata"/>
              </a:rPr>
              <a:t>self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_hparams</a:t>
            </a:r>
            <a:r>
              <a:rPr lang="en" sz="150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15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4864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sequence-to-sequence LSTM </a:t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775" y="1708725"/>
            <a:ext cx="6712476" cy="34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29409"/>
          </a:srgbClr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/>
        </p:nvSpPr>
        <p:spPr>
          <a:xfrm>
            <a:off x="640463" y="652331"/>
            <a:ext cx="76188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45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Tensor2Tensor Applications</a:t>
            </a:r>
            <a:endParaRPr sz="45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pip install tensor2tensor &amp;&amp; t2t-trainer \</a:t>
            </a:r>
            <a:endParaRPr sz="15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  --generate_data --data_dir=~/t2t_data --output_dir=~/t2t_train/dir \</a:t>
            </a:r>
            <a:endParaRPr sz="15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  --problems=$P --model=$M --hparams_set=$H</a:t>
            </a:r>
            <a:endParaRPr sz="4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177800" lvl="0" indent="-1841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Translation</a:t>
            </a:r>
            <a:r>
              <a:rPr lang="en" sz="15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(state-of-the-art both on speed and accuracy):</a:t>
            </a:r>
            <a:endParaRPr sz="15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$P=translate_ende_wmt32k, $M=transformer, $H=transformer_big</a:t>
            </a:r>
            <a:endParaRPr sz="4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177800" lvl="0" indent="-1841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Image classification</a:t>
            </a:r>
            <a:r>
              <a:rPr lang="en" sz="15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(CIFAR, also ImageNet):</a:t>
            </a:r>
            <a:endParaRPr sz="15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$P=image_cifar10, $M=shake_shake, $H=shakeshake_big</a:t>
            </a:r>
            <a:endParaRPr sz="4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177800" lvl="0" indent="-1841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Summarization</a:t>
            </a:r>
            <a:r>
              <a:rPr lang="en" sz="15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(CNN):</a:t>
            </a:r>
            <a:endParaRPr sz="15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$P=summarize_cnn_dailymail32k, $M=transformer, $H=transformer_prepend</a:t>
            </a:r>
            <a:endParaRPr sz="4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177800" lvl="0" indent="-1841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Speech recognition</a:t>
            </a:r>
            <a:r>
              <a:rPr lang="en" sz="15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(Librispeech):</a:t>
            </a:r>
            <a:endParaRPr sz="15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5863"/>
                </a:solidFill>
                <a:latin typeface="Inconsolata"/>
                <a:ea typeface="Inconsolata"/>
                <a:cs typeface="Inconsolata"/>
                <a:sym typeface="Inconsolata"/>
              </a:rPr>
              <a:t>$P=librispeech, $M=transformer, $H=transformer_librispeech</a:t>
            </a: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29409"/>
          </a:srgbClr>
        </a:soli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/>
        </p:nvSpPr>
        <p:spPr>
          <a:xfrm>
            <a:off x="640463" y="652331"/>
            <a:ext cx="8010900" cy="44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45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Why Tensor2Tensor?</a:t>
            </a:r>
            <a:endParaRPr sz="45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7800" lvl="0" indent="-2349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5863"/>
              </a:buClr>
              <a:buSzPts val="2300"/>
              <a:buFont typeface="Roboto"/>
              <a:buChar char="●"/>
            </a:pPr>
            <a:r>
              <a:rPr lang="en" sz="23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No need to reinvent ML.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Best practices and SOTA models.</a:t>
            </a: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4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177800" lvl="0" indent="-2349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5863"/>
              </a:buClr>
              <a:buSzPts val="2300"/>
              <a:buFont typeface="Roboto"/>
              <a:buChar char="●"/>
            </a:pPr>
            <a:r>
              <a:rPr lang="en" sz="23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Modularity helps.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Easy to change models, hparams, data.</a:t>
            </a: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4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177800" lvl="0" indent="-2349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5863"/>
              </a:buClr>
              <a:buSzPts val="2300"/>
              <a:buFont typeface="Roboto"/>
              <a:buChar char="●"/>
            </a:pPr>
            <a:r>
              <a:rPr lang="en" sz="23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Trains everywhere.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Multi-GPU, distributed, Cloud, TPUs.</a:t>
            </a: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177800" lvl="0" indent="-2349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5863"/>
              </a:buClr>
              <a:buSzPts val="2300"/>
              <a:buFont typeface="Roboto"/>
              <a:buChar char="●"/>
            </a:pPr>
            <a:r>
              <a:rPr lang="en" sz="23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Used by Google Brain. </a:t>
            </a:r>
            <a:r>
              <a:rPr lang="en" sz="2300" u="sng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Papers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, preferred for </a:t>
            </a:r>
            <a:r>
              <a:rPr lang="en" sz="2300" u="sng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Cloud TPU LMs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>
              <a:solidFill>
                <a:srgbClr val="44586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177800" lvl="0" indent="-2349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45863"/>
              </a:buClr>
              <a:buSzPts val="2300"/>
              <a:buFont typeface="Roboto"/>
              <a:buChar char="●"/>
            </a:pPr>
            <a:r>
              <a:rPr lang="en" sz="2300">
                <a:solidFill>
                  <a:srgbClr val="F6911E"/>
                </a:solidFill>
                <a:latin typeface="Roboto"/>
                <a:ea typeface="Roboto"/>
                <a:cs typeface="Roboto"/>
                <a:sym typeface="Roboto"/>
              </a:rPr>
              <a:t>Great active community!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 Find us on </a:t>
            </a:r>
            <a:r>
              <a:rPr lang="en" sz="2300" u="sng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github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2300" u="sng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gitter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2300" u="sng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groups</a:t>
            </a:r>
            <a:r>
              <a:rPr lang="en"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, ...</a:t>
            </a: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5D6ABF"/>
              </a:buClr>
              <a:buFont typeface="Roboto"/>
              <a:buNone/>
            </a:pPr>
            <a:endParaRPr sz="2300">
              <a:solidFill>
                <a:srgbClr val="4458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lang="en"/>
              <a:t>What Next?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title"/>
          </p:nvPr>
        </p:nvSpPr>
        <p:spPr>
          <a:xfrm>
            <a:off x="315549" y="234400"/>
            <a:ext cx="87912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Check it out now:    </a:t>
            </a:r>
            <a:r>
              <a:rPr lang="en" sz="2800" u="sng">
                <a:solidFill>
                  <a:srgbClr val="434343"/>
                </a:solidFill>
                <a:hlinkClick r:id="rId3"/>
              </a:rPr>
              <a:t>goo.gl/wkHexj</a:t>
            </a:r>
            <a:endParaRPr sz="2800">
              <a:solidFill>
                <a:srgbClr val="434343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Based on </a:t>
            </a:r>
            <a:r>
              <a:rPr lang="en" sz="2200" u="sng">
                <a:solidFill>
                  <a:srgbClr val="434343"/>
                </a:solidFill>
                <a:hlinkClick r:id="rId4"/>
              </a:rPr>
              <a:t>https://github.com/tensorflow/tensor2tensor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312750" y="1260786"/>
            <a:ext cx="8901300" cy="3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Easy to use data-sets and models code on github, </a:t>
            </a:r>
            <a:r>
              <a:rPr lang="en" sz="2200" u="sng">
                <a:solidFill>
                  <a:srgbClr val="434343"/>
                </a:solidFill>
                <a:hlinkClick r:id="rId5"/>
              </a:rPr>
              <a:t>tutorials</a:t>
            </a:r>
            <a:r>
              <a:rPr lang="en" sz="2200"/>
              <a:t>, ...</a:t>
            </a:r>
            <a:endParaRPr sz="2200"/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Community: external contributors (many 100+ LOC), 700+ forks, …</a:t>
            </a:r>
            <a:endParaRPr sz="2200"/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SOTA on NLP (translation, lm, summarization), image classification, ...</a:t>
            </a:r>
            <a:endParaRPr sz="2200"/>
          </a:p>
          <a:p>
            <a:pPr marL="457200" marR="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Train on Cloud ML and Cloud TPUs, tested </a:t>
            </a:r>
            <a:r>
              <a:rPr lang="en" sz="2200">
                <a:solidFill>
                  <a:schemeClr val="dk1"/>
                </a:solidFill>
              </a:rPr>
              <a:t>pretrained models</a:t>
            </a:r>
            <a:endParaRPr sz="2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/>
              <a:t>In the future:</a:t>
            </a:r>
            <a:endParaRPr sz="2800"/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How will realistic text, image and video generation change society?</a:t>
            </a:r>
            <a:endParaRPr sz="2200"/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Will large-scale multi-task models show more general intelligence?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with sequence-to-sequence LSTMs</a:t>
            </a: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427300" y="1952200"/>
            <a:ext cx="8296500" cy="29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 sz="1800"/>
              <a:t>Represent the tree as a sequence.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(2) Generate data and train a sequence-to-sequence LSTM model.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(3) Results: </a:t>
            </a:r>
            <a:r>
              <a:rPr lang="en" sz="1800">
                <a:solidFill>
                  <a:schemeClr val="accent2"/>
                </a:solidFill>
              </a:rPr>
              <a:t>92.8</a:t>
            </a:r>
            <a:r>
              <a:rPr lang="en" sz="1800"/>
              <a:t> F1 score vs </a:t>
            </a:r>
            <a:r>
              <a:rPr lang="en" sz="1800">
                <a:solidFill>
                  <a:schemeClr val="accent2"/>
                </a:solidFill>
              </a:rPr>
              <a:t>92.4</a:t>
            </a:r>
            <a:r>
              <a:rPr lang="en" sz="1800"/>
              <a:t> previous best </a:t>
            </a:r>
            <a:r>
              <a:rPr lang="en" sz="1800">
                <a:solidFill>
                  <a:schemeClr val="dk1"/>
                </a:solidFill>
              </a:rPr>
              <a:t>[Vinyals &amp; Kaiser et al., 2014]</a:t>
            </a:r>
            <a:endParaRPr sz="1800"/>
          </a:p>
        </p:txBody>
      </p:sp>
      <p:pic>
        <p:nvPicPr>
          <p:cNvPr id="233" name="Shape 233" descr="parsing_lineariz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650" y="2394675"/>
            <a:ext cx="4858774" cy="1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modeling with LSTMs</a:t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427300" y="1952200"/>
            <a:ext cx="8491200" cy="29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Language model performance is measured in </a:t>
            </a:r>
            <a:r>
              <a:rPr lang="en" sz="1800">
                <a:solidFill>
                  <a:schemeClr val="accent2"/>
                </a:solidFill>
              </a:rPr>
              <a:t>perplexity</a:t>
            </a:r>
            <a:r>
              <a:rPr lang="en" sz="1800"/>
              <a:t> (lower is better).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Kneser-Ney 5-gram:			</a:t>
            </a:r>
            <a:r>
              <a:rPr lang="en" sz="1800">
                <a:solidFill>
                  <a:schemeClr val="accent2"/>
                </a:solidFill>
              </a:rPr>
              <a:t>67.6</a:t>
            </a:r>
            <a:r>
              <a:rPr lang="en" sz="1800"/>
              <a:t>		</a:t>
            </a:r>
            <a:r>
              <a:rPr lang="en" sz="1800">
                <a:solidFill>
                  <a:schemeClr val="dk1"/>
                </a:solidFill>
              </a:rPr>
              <a:t>[Chelba et al., 2013]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RNN-1024 + 9-gram:			</a:t>
            </a:r>
            <a:r>
              <a:rPr lang="en" sz="1800">
                <a:solidFill>
                  <a:schemeClr val="accent2"/>
                </a:solidFill>
              </a:rPr>
              <a:t>51.3	</a:t>
            </a:r>
            <a:r>
              <a:rPr lang="en" sz="1800"/>
              <a:t>	</a:t>
            </a:r>
            <a:r>
              <a:rPr lang="en" sz="1800">
                <a:solidFill>
                  <a:schemeClr val="dk1"/>
                </a:solidFill>
              </a:rPr>
              <a:t>[Chelba et al., 2013]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LSTM-512-512:				</a:t>
            </a:r>
            <a:r>
              <a:rPr lang="en" sz="1800">
                <a:solidFill>
                  <a:schemeClr val="accent2"/>
                </a:solidFill>
              </a:rPr>
              <a:t>54.1</a:t>
            </a:r>
            <a:r>
              <a:rPr lang="en" sz="1800"/>
              <a:t>		</a:t>
            </a:r>
            <a:r>
              <a:rPr lang="en" sz="1800">
                <a:solidFill>
                  <a:schemeClr val="dk1"/>
                </a:solidFill>
              </a:rPr>
              <a:t>[Józefowicz et al., 2016]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2-layer LSTM-8192-1024:		</a:t>
            </a:r>
            <a:r>
              <a:rPr lang="en" sz="1800">
                <a:solidFill>
                  <a:schemeClr val="accent2"/>
                </a:solidFill>
              </a:rPr>
              <a:t>30.6</a:t>
            </a:r>
            <a:r>
              <a:rPr lang="en" sz="1800"/>
              <a:t>		</a:t>
            </a:r>
            <a:r>
              <a:rPr lang="en" sz="1800">
                <a:solidFill>
                  <a:schemeClr val="dk1"/>
                </a:solidFill>
              </a:rPr>
              <a:t>[Józefowicz et al., 2016]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2-l.-LSTM-4096-1024+MoE:	</a:t>
            </a:r>
            <a:r>
              <a:rPr lang="en" sz="1800">
                <a:solidFill>
                  <a:schemeClr val="accent2"/>
                </a:solidFill>
              </a:rPr>
              <a:t>28.0	</a:t>
            </a:r>
            <a:r>
              <a:rPr lang="en" sz="1800"/>
              <a:t>	</a:t>
            </a:r>
            <a:r>
              <a:rPr lang="en" sz="1800">
                <a:solidFill>
                  <a:schemeClr val="dk1"/>
                </a:solidFill>
              </a:rPr>
              <a:t>[Shazeer &amp; Mirhoseini et al., 2016]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size seems to be the decisive factor.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modeling with LSTMs: Examples</a:t>
            </a: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427300" y="1952200"/>
            <a:ext cx="8574600" cy="29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Raw (not hand-selected) sampled sentences:		[Józefowicz et al., 2016]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About 800 people gathered at Hever Castle on Long Beach from noon to 2pm , three to four times that of the funeral cortege . 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 is now known that coffee and cacao products can do no harm on the body .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Yuri Zhirkov was in attendance at the Stamford Bridge at the start of the second half but neither Drogba nor Malouda was able to push on through the Barcelona defence 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3576</Words>
  <Application>Microsoft Office PowerPoint</Application>
  <PresentationFormat>全屏显示(16:9)</PresentationFormat>
  <Paragraphs>500</Paragraphs>
  <Slides>63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63</vt:i4>
      </vt:variant>
    </vt:vector>
  </HeadingPairs>
  <TitlesOfParts>
    <vt:vector size="74" baseType="lpstr">
      <vt:lpstr>Helvetica Neue</vt:lpstr>
      <vt:lpstr>Inconsolata</vt:lpstr>
      <vt:lpstr>Helvetica Neue Light</vt:lpstr>
      <vt:lpstr>Consolas</vt:lpstr>
      <vt:lpstr>Roboto</vt:lpstr>
      <vt:lpstr>Arial</vt:lpstr>
      <vt:lpstr>Calibri</vt:lpstr>
      <vt:lpstr>Material</vt:lpstr>
      <vt:lpstr>White</vt:lpstr>
      <vt:lpstr>Simple Light</vt:lpstr>
      <vt:lpstr>Default</vt:lpstr>
      <vt:lpstr>Tensor2Tensor Transformers TensorFlow for Deep Learning Research </vt:lpstr>
      <vt:lpstr>PowerPoint 演示文稿</vt:lpstr>
      <vt:lpstr>How Deep Learning Quietly Revolutionized NLP (2016)</vt:lpstr>
      <vt:lpstr>What NLP tasks are we talking about?</vt:lpstr>
      <vt:lpstr>Can deep learning solve these tasks?</vt:lpstr>
      <vt:lpstr>Advanced sequence-to-sequence LSTM </vt:lpstr>
      <vt:lpstr>Parsing with sequence-to-sequence LSTMs</vt:lpstr>
      <vt:lpstr>Language modeling with LSTMs</vt:lpstr>
      <vt:lpstr>Language modeling with LSTMs: Examples</vt:lpstr>
      <vt:lpstr>Sentence compression with LSTMs</vt:lpstr>
      <vt:lpstr>Translation with LSTMs</vt:lpstr>
      <vt:lpstr>Translation with LSTMs: Examples</vt:lpstr>
      <vt:lpstr>Translation with LSTMs: How good is it?</vt:lpstr>
      <vt:lpstr>PowerPoint 演示文稿</vt:lpstr>
      <vt:lpstr>Good long sequence model:</vt:lpstr>
      <vt:lpstr>What does a good long sequence model bring?</vt:lpstr>
      <vt:lpstr>PowerPoint 演示文稿</vt:lpstr>
      <vt:lpstr>PowerPoint 演示文稿</vt:lpstr>
      <vt:lpstr>RNNs Everywhere</vt:lpstr>
      <vt:lpstr>Auto-Regressive CNNs</vt:lpstr>
      <vt:lpstr>Attention</vt:lpstr>
      <vt:lpstr>Dot-Product Attention</vt:lpstr>
      <vt:lpstr>Dot-Product Attention</vt:lpstr>
      <vt:lpstr>PowerPoint 演示文稿</vt:lpstr>
      <vt:lpstr>What’s missing from Self-Attention?</vt:lpstr>
      <vt:lpstr>What’s missing from Self-Attention?</vt:lpstr>
      <vt:lpstr>The Fix:  Multi-Head Attention</vt:lpstr>
      <vt:lpstr>The Fix:  Multi-Head Attention</vt:lpstr>
      <vt:lpstr>The Fix:  Multi-Head Attention</vt:lpstr>
      <vt:lpstr>PowerPoint 演示文稿</vt:lpstr>
      <vt:lpstr>Three ways of attention</vt:lpstr>
      <vt:lpstr>The Transformer</vt:lpstr>
      <vt:lpstr>Machine Translation Results: WMT-14</vt:lpstr>
      <vt:lpstr>Ablations</vt:lpstr>
      <vt:lpstr>Coreference resolution (Winograd schemas)</vt:lpstr>
      <vt:lpstr>Coreference resolution (Winograd schemas)</vt:lpstr>
      <vt:lpstr>PowerPoint 演示文稿</vt:lpstr>
      <vt:lpstr>Mixture of Experts</vt:lpstr>
      <vt:lpstr>Long Text Generation   Generating entire Wikipedia articles by summarizing top search results and references. (Memory-Compressed Attn.)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Image Generation</vt:lpstr>
      <vt:lpstr>How about GANs? (Are GANs Created Equal? A Large-Scale Study)</vt:lpstr>
      <vt:lpstr>PowerPoint 演示文稿</vt:lpstr>
      <vt:lpstr>Multiple Modalities: MultiModel</vt:lpstr>
      <vt:lpstr>MultiModel</vt:lpstr>
      <vt:lpstr>MultiModel: 4 WMT, ImageNet, COCO, WSJ, PTB</vt:lpstr>
      <vt:lpstr>Tensor2Tensor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Check it out now:    goo.gl/wkHexj Based on https://github.com/tensorflow/tensor2tensor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Tensor2Tensor Transformers TensorFlow for Deep Learning Research </dc:title>
  <cp:lastModifiedBy>admin</cp:lastModifiedBy>
  <cp:revision>1</cp:revision>
  <dcterms:modified xsi:type="dcterms:W3CDTF">2018-07-03T10:04:10Z</dcterms:modified>
</cp:coreProperties>
</file>